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3" r:id="rId27"/>
    <p:sldId id="282" r:id="rId28"/>
    <p:sldId id="284" r:id="rId29"/>
    <p:sldId id="285" r:id="rId30"/>
    <p:sldId id="289" r:id="rId31"/>
    <p:sldId id="286" r:id="rId32"/>
    <p:sldId id="287" r:id="rId33"/>
    <p:sldId id="288" r:id="rId34"/>
    <p:sldId id="290" r:id="rId35"/>
    <p:sldId id="292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8" autoAdjust="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3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3B78-9619-4028-A42C-DD847301108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3892-7A95-4B24-AE0F-371DA2DFE9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657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C748-DD65-40F7-A589-A9090223B394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E8638-4FBA-4BE8-A8BD-540EB11C2D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4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E8638-4FBA-4BE8-A8BD-540EB11C2D1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261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E8638-4FBA-4BE8-A8BD-540EB11C2D12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26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E8638-4FBA-4BE8-A8BD-540EB11C2D12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05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11671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 algn="just">
              <a:buFont typeface="Wingdings" pitchFamily="2" charset="2"/>
              <a:buChar char="q"/>
              <a:defRPr>
                <a:latin typeface="Arial Narrow" pitchFamily="34" charset="0"/>
              </a:defRPr>
            </a:lvl1pPr>
            <a:lvl2pPr marL="630238" indent="-268288" algn="just">
              <a:buFont typeface="Wingdings" pitchFamily="2" charset="2"/>
              <a:buChar char="q"/>
              <a:defRPr>
                <a:latin typeface="Arial Narrow" pitchFamily="34" charset="0"/>
              </a:defRPr>
            </a:lvl2pPr>
            <a:lvl3pPr marL="896938" indent="-266700" algn="just">
              <a:buFont typeface="Wingdings" pitchFamily="2" charset="2"/>
              <a:buChar char="q"/>
              <a:defRPr>
                <a:latin typeface="Arial Narrow" pitchFamily="34" charset="0"/>
              </a:defRPr>
            </a:lvl3pPr>
            <a:lvl4pPr marL="1165225" indent="-268288" algn="just">
              <a:buFont typeface="Wingdings" pitchFamily="2" charset="2"/>
              <a:buChar char="q"/>
              <a:defRPr>
                <a:latin typeface="Arial Narrow" pitchFamily="34" charset="0"/>
              </a:defRPr>
            </a:lvl4pPr>
            <a:lvl5pPr marL="1431925" indent="-266700" algn="just">
              <a:buFont typeface="Wingdings" pitchFamily="2" charset="2"/>
              <a:buChar char="q"/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 marL="182880" indent="-182880">
              <a:buFont typeface="Wingdings" pitchFamily="2" charset="2"/>
              <a:buChar char="q"/>
              <a:defRPr sz="2800"/>
            </a:lvl1pPr>
            <a:lvl2pPr marL="457200" indent="-182880">
              <a:buFont typeface="Wingdings" pitchFamily="2" charset="2"/>
              <a:buChar char="q"/>
              <a:defRPr sz="2400"/>
            </a:lvl2pPr>
            <a:lvl3pPr marL="731520" indent="-182880">
              <a:buFont typeface="Wingdings" pitchFamily="2" charset="2"/>
              <a:buChar char="q"/>
              <a:defRPr sz="2000"/>
            </a:lvl3pPr>
            <a:lvl4pPr marL="1005840" indent="-182880">
              <a:buFont typeface="Wingdings" pitchFamily="2" charset="2"/>
              <a:buChar char="q"/>
              <a:defRPr sz="1800"/>
            </a:lvl4pPr>
            <a:lvl5pPr marL="1188720" indent="-137160"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 marL="182880" indent="-182880">
              <a:buFont typeface="Wingdings" pitchFamily="2" charset="2"/>
              <a:buChar char="q"/>
              <a:defRPr sz="2800"/>
            </a:lvl1pPr>
            <a:lvl2pPr marL="457200" indent="-182880">
              <a:buFont typeface="Wingdings" pitchFamily="2" charset="2"/>
              <a:buChar char="q"/>
              <a:defRPr sz="2400"/>
            </a:lvl2pPr>
            <a:lvl3pPr marL="731520" indent="-182880">
              <a:buFont typeface="Wingdings" pitchFamily="2" charset="2"/>
              <a:buChar char="q"/>
              <a:defRPr sz="2000"/>
            </a:lvl3pPr>
            <a:lvl4pPr marL="1005840" indent="-182880">
              <a:buFont typeface="Wingdings" pitchFamily="2" charset="2"/>
              <a:buChar char="q"/>
              <a:defRPr sz="1800"/>
            </a:lvl4pPr>
            <a:lvl5pPr marL="1188720" indent="-137160"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 marL="182880" indent="-182880">
              <a:buFont typeface="Wingdings" pitchFamily="2" charset="2"/>
              <a:buChar char="q"/>
              <a:defRPr sz="2400"/>
            </a:lvl1pPr>
            <a:lvl2pPr marL="457200" indent="-182880">
              <a:buFont typeface="Wingdings" pitchFamily="2" charset="2"/>
              <a:buChar char="q"/>
              <a:defRPr sz="2000"/>
            </a:lvl2pPr>
            <a:lvl3pPr marL="731520" indent="-182880">
              <a:buFont typeface="Wingdings" pitchFamily="2" charset="2"/>
              <a:buChar char="q"/>
              <a:defRPr sz="1800"/>
            </a:lvl3pPr>
            <a:lvl4pPr marL="1005840" indent="-182880">
              <a:buFont typeface="Wingdings" pitchFamily="2" charset="2"/>
              <a:buChar char="q"/>
              <a:defRPr sz="1600"/>
            </a:lvl4pPr>
            <a:lvl5pPr marL="1188720" indent="-137160">
              <a:buFont typeface="Wingdings" pitchFamily="2" charset="2"/>
              <a:buChar char="q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 marL="182880" indent="-182880">
              <a:buFont typeface="Wingdings" pitchFamily="2" charset="2"/>
              <a:buChar char="q"/>
              <a:defRPr sz="2400"/>
            </a:lvl1pPr>
            <a:lvl2pPr marL="457200" indent="-182880">
              <a:buFont typeface="Wingdings" pitchFamily="2" charset="2"/>
              <a:buChar char="q"/>
              <a:defRPr sz="2000"/>
            </a:lvl2pPr>
            <a:lvl3pPr marL="731520" indent="-182880">
              <a:buFont typeface="Wingdings" pitchFamily="2" charset="2"/>
              <a:buChar char="q"/>
              <a:defRPr sz="1800"/>
            </a:lvl3pPr>
            <a:lvl4pPr marL="1005840" indent="-182880">
              <a:buFont typeface="Wingdings" pitchFamily="2" charset="2"/>
              <a:buChar char="q"/>
              <a:defRPr sz="1600"/>
            </a:lvl4pPr>
            <a:lvl5pPr marL="1188720" indent="-137160">
              <a:buFont typeface="Wingdings" pitchFamily="2" charset="2"/>
              <a:buChar char="q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AD1F74E-067F-4114-946E-7AFDD89FF8A6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6266F487-E4D1-4EEC-8C16-74D956A9A62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d-ID" sz="2100" i="1" baseline="0" dirty="0" smtClean="0">
                <a:latin typeface="Arabic Typesetting" pitchFamily="66" charset="-78"/>
                <a:cs typeface="Arabic Typesetting" pitchFamily="66" charset="-78"/>
              </a:rPr>
              <a:t>Sistem Informasi Akuntansi		</a:t>
            </a:r>
            <a:r>
              <a:rPr lang="id-ID" sz="2100" i="1" dirty="0" smtClean="0">
                <a:latin typeface="Arabic Typesetting" pitchFamily="66" charset="-78"/>
                <a:cs typeface="Arabic Typesetting" pitchFamily="66" charset="-78"/>
              </a:rPr>
              <a:t>Fitri Ayuning Tyas, S. Kom</a:t>
            </a:r>
            <a:endParaRPr lang="en-US" sz="21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848600" cy="1093961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>
                <a:latin typeface="Aharoni" pitchFamily="2" charset="-79"/>
                <a:cs typeface="Aharoni" pitchFamily="2" charset="-79"/>
              </a:rPr>
              <a:t>PERANCANGAN APLIKASI AKUNTANSI</a:t>
            </a:r>
            <a:br>
              <a:rPr lang="id-ID" sz="2800" dirty="0" smtClean="0">
                <a:latin typeface="Aharoni" pitchFamily="2" charset="-79"/>
                <a:cs typeface="Aharoni" pitchFamily="2" charset="-79"/>
              </a:rPr>
            </a:b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endParaRPr lang="id-ID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Fitri Ayuning Tyas, S. Kom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yas.0373@gmail.com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dirty="0" smtClean="0">
                <a:solidFill>
                  <a:schemeClr val="tx1"/>
                </a:solidFill>
              </a:rPr>
              <a:t>081804767700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922" y="476672"/>
            <a:ext cx="1684800" cy="168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5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Mendesain UserForm COA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Buatlah UserForm COA seperti berikut </a:t>
            </a:r>
            <a:r>
              <a:rPr lang="id-ID" dirty="0" smtClean="0">
                <a:solidFill>
                  <a:srgbClr val="FF0000"/>
                </a:solidFill>
              </a:rPr>
              <a:t>(Lihat contoh sebelumnya saat mebuat UsrForm Info Perusahaan)</a:t>
            </a:r>
            <a:r>
              <a:rPr lang="id-ID" dirty="0" smtClean="0"/>
              <a:t>: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24476" r="35564" b="54261"/>
          <a:stretch/>
        </p:blipFill>
        <p:spPr bwMode="auto">
          <a:xfrm>
            <a:off x="467544" y="2492896"/>
            <a:ext cx="4291516" cy="20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2492896"/>
            <a:ext cx="3916521" cy="92333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dirty="0" smtClean="0"/>
              <a:t>Ketentuan Properties UserForm</a:t>
            </a:r>
          </a:p>
          <a:p>
            <a:pPr marL="627063" indent="-265113">
              <a:buFont typeface="+mj-lt"/>
              <a:buAutoNum type="alphaLcPeriod"/>
            </a:pPr>
            <a:r>
              <a:rPr lang="id-ID" dirty="0" smtClean="0"/>
              <a:t>Name	: frm_COA</a:t>
            </a:r>
          </a:p>
          <a:p>
            <a:pPr marL="627063" indent="-265113">
              <a:buFont typeface="+mj-lt"/>
              <a:buAutoNum type="alphaLcPeriod"/>
            </a:pPr>
            <a:r>
              <a:rPr lang="id-ID" dirty="0" smtClean="0"/>
              <a:t>Caption	: Chart Of Account</a:t>
            </a:r>
            <a:endParaRPr lang="id-ID" dirty="0"/>
          </a:p>
        </p:txBody>
      </p:sp>
      <p:grpSp>
        <p:nvGrpSpPr>
          <p:cNvPr id="9" name="Group 8"/>
          <p:cNvGrpSpPr/>
          <p:nvPr/>
        </p:nvGrpSpPr>
        <p:grpSpPr>
          <a:xfrm>
            <a:off x="403111" y="4365104"/>
            <a:ext cx="1208985" cy="1167019"/>
            <a:chOff x="367106" y="4477140"/>
            <a:chExt cx="1208985" cy="1167019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 flipV="1">
              <a:off x="557645" y="4891095"/>
              <a:ext cx="827911" cy="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7106" y="5305605"/>
              <a:ext cx="1208985" cy="33855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id-ID" sz="1600" b="1" dirty="0" smtClean="0">
                  <a:latin typeface="Arial Narrow" pitchFamily="34" charset="0"/>
                </a:rPr>
                <a:t>5 buah Label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11560" y="2954561"/>
            <a:ext cx="792088" cy="1410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H="1" flipV="1">
            <a:off x="4499992" y="3717032"/>
            <a:ext cx="827911" cy="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7903" y="3547045"/>
            <a:ext cx="2431371" cy="830997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2 buah CommondButton</a:t>
            </a:r>
          </a:p>
          <a:p>
            <a:r>
              <a:rPr lang="id-ID" sz="1600" dirty="0" smtClean="0">
                <a:latin typeface="Arial Narrow" pitchFamily="34" charset="0"/>
              </a:rPr>
              <a:t>Masing-masing Name:</a:t>
            </a:r>
          </a:p>
          <a:p>
            <a:r>
              <a:rPr lang="id-ID" sz="1600" dirty="0" smtClean="0">
                <a:latin typeface="Arial Narrow" pitchFamily="34" charset="0"/>
              </a:rPr>
              <a:t>Cmd_Tambah dan cmd_Tutup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7904" y="2821725"/>
            <a:ext cx="792088" cy="141054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9" name="Group 18"/>
          <p:cNvGrpSpPr/>
          <p:nvPr/>
        </p:nvGrpSpPr>
        <p:grpSpPr>
          <a:xfrm>
            <a:off x="2483768" y="3021693"/>
            <a:ext cx="1861407" cy="2910568"/>
            <a:chOff x="1979712" y="3037053"/>
            <a:chExt cx="1861407" cy="291056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792" y="3954651"/>
              <a:ext cx="0" cy="113671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79712" y="5116624"/>
              <a:ext cx="1861407" cy="830997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id-ID" sz="1600" b="1" dirty="0" smtClean="0">
                  <a:latin typeface="Arial Narrow" pitchFamily="34" charset="0"/>
                </a:rPr>
                <a:t>2 Buah ComboBox</a:t>
              </a:r>
            </a:p>
            <a:p>
              <a:r>
                <a:rPr lang="id-ID" sz="1600" dirty="0">
                  <a:latin typeface="Arial Narrow" pitchFamily="34" charset="0"/>
                </a:rPr>
                <a:t>Masing-masing Name</a:t>
              </a:r>
              <a:r>
                <a:rPr lang="id-ID" sz="1600" dirty="0" smtClean="0">
                  <a:latin typeface="Arial Narrow" pitchFamily="34" charset="0"/>
                </a:rPr>
                <a:t>: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Jenis dan nm_akun</a:t>
              </a:r>
              <a:endParaRPr lang="id-ID" sz="1600" dirty="0">
                <a:latin typeface="Arial Narrow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31840" y="3037053"/>
              <a:ext cx="0" cy="205431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771800" y="3021693"/>
            <a:ext cx="864096" cy="912556"/>
            <a:chOff x="2771800" y="3021693"/>
            <a:chExt cx="864096" cy="912556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203848" y="3021693"/>
              <a:ext cx="43204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771800" y="3934249"/>
              <a:ext cx="43204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327903" y="4601399"/>
            <a:ext cx="1414170" cy="58477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Arial Narrow" pitchFamily="34" charset="0"/>
              </a:rPr>
              <a:t>3</a:t>
            </a:r>
            <a:r>
              <a:rPr lang="id-ID" sz="1600" b="1" dirty="0" smtClean="0">
                <a:latin typeface="Arial Narrow" pitchFamily="34" charset="0"/>
              </a:rPr>
              <a:t> buah TextBox</a:t>
            </a:r>
          </a:p>
          <a:p>
            <a:r>
              <a:rPr lang="id-ID" sz="1600" dirty="0" smtClean="0">
                <a:latin typeface="Arial Narrow" pitchFamily="34" charset="0"/>
              </a:rPr>
              <a:t>Name: txt_nama</a:t>
            </a:r>
            <a:endParaRPr lang="id-ID" sz="1600" dirty="0">
              <a:latin typeface="Arial Narrow" pitchFamily="34" charset="0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2123728" y="4232268"/>
            <a:ext cx="3204175" cy="692297"/>
            <a:chOff x="2123728" y="4232268"/>
            <a:chExt cx="3204175" cy="692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123728" y="4924565"/>
              <a:ext cx="3204175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123728" y="4232268"/>
              <a:ext cx="0" cy="69229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2483768" y="4730816"/>
            <a:ext cx="2844135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483768" y="3356992"/>
            <a:ext cx="0" cy="13626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" name="Group 2052"/>
          <p:cNvGrpSpPr/>
          <p:nvPr/>
        </p:nvGrpSpPr>
        <p:grpSpPr>
          <a:xfrm>
            <a:off x="3347863" y="3550950"/>
            <a:ext cx="1980040" cy="1061019"/>
            <a:chOff x="3347863" y="3550950"/>
            <a:chExt cx="1980040" cy="106101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347864" y="3550950"/>
              <a:ext cx="0" cy="105044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347863" y="4601399"/>
              <a:ext cx="1980040" cy="1057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22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8943" y="2967335"/>
            <a:ext cx="4806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Jurnal Umum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32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Mendesain Sheet Jurnal Umum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Jurnal merupakan catatan berupa pendebitan dan pengkreditan dari transaksi-transaksi yang disusun secara kronologis beserta penjelasan-penjelasan yang diperlukan dari transaksi-transaksi tersebut disertai dengan bukti-bukti transaksi yang sah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0" r="39049" b="53813"/>
          <a:stretch/>
        </p:blipFill>
        <p:spPr bwMode="auto">
          <a:xfrm>
            <a:off x="683568" y="3284984"/>
            <a:ext cx="8127814" cy="308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6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Mendesain UserForm Jurnal Umum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164" y="1600200"/>
            <a:ext cx="4742635" cy="487680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Ketentuan: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UserForm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Name	: frm_JU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Caption	: Jurnal Umum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5 buah label, masing-masing Caption: Kode Transaksi, Tanggal, Kode Akun, Debit dan Jumlah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buah TextBox, masing-masing Name: nmr, tgl dan jml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2 buah ComboBox, </a:t>
            </a:r>
            <a:r>
              <a:rPr lang="id-ID" dirty="0"/>
              <a:t>masing-masing Name: </a:t>
            </a:r>
            <a:r>
              <a:rPr lang="id-ID" dirty="0" smtClean="0"/>
              <a:t>kode dan jenis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5 buah CommondButton, </a:t>
            </a:r>
            <a:r>
              <a:rPr lang="id-ID" dirty="0"/>
              <a:t>masing-masing Name: </a:t>
            </a:r>
            <a:r>
              <a:rPr lang="id-ID" dirty="0" smtClean="0"/>
              <a:t>sebelum, berikut, simpan, tambah dan tutup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3182" r="57295" b="52268"/>
          <a:stretch/>
        </p:blipFill>
        <p:spPr bwMode="auto">
          <a:xfrm>
            <a:off x="467544" y="1773882"/>
            <a:ext cx="3476621" cy="345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7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 smtClean="0"/>
              <a:t>Mendesain UserForm Edit Jurnal Umum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164" y="1600200"/>
            <a:ext cx="4742635" cy="4876800"/>
          </a:xfrm>
        </p:spPr>
        <p:txBody>
          <a:bodyPr>
            <a:normAutofit/>
          </a:bodyPr>
          <a:lstStyle/>
          <a:p>
            <a:r>
              <a:rPr lang="id-ID" dirty="0" smtClean="0"/>
              <a:t>Ketentuan: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UserForm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Name	: frm_EditJU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Caption	: Edit Jurnal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5 buah label, masing-masing Caption: Kode Transaksi, Tanggal, Kode Akun, Debit dan Jumlah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buah TextBox, masing-masing Name: nmr, tgl dan jml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2 buah ComboBox, </a:t>
            </a:r>
            <a:r>
              <a:rPr lang="id-ID" dirty="0"/>
              <a:t>masing-masing Name: </a:t>
            </a:r>
            <a:r>
              <a:rPr lang="id-ID" dirty="0" smtClean="0"/>
              <a:t>kode dan jenis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buah CommondButton, </a:t>
            </a:r>
            <a:r>
              <a:rPr lang="id-ID" dirty="0"/>
              <a:t>masing-masing Name: </a:t>
            </a:r>
            <a:r>
              <a:rPr lang="id-ID" dirty="0" smtClean="0"/>
              <a:t>sebelum, berikut</a:t>
            </a:r>
            <a:r>
              <a:rPr lang="id-ID" dirty="0"/>
              <a:t> </a:t>
            </a:r>
            <a:r>
              <a:rPr lang="id-ID" dirty="0" smtClean="0"/>
              <a:t>dan simpan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18174" r="54873" b="50896"/>
          <a:stretch/>
        </p:blipFill>
        <p:spPr bwMode="auto">
          <a:xfrm>
            <a:off x="395536" y="1700808"/>
            <a:ext cx="3325784" cy="30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6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4625" y="2967335"/>
            <a:ext cx="42947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Buku Besar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0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Mendesain Sheet Buku Besar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Posting ke Buku Besar merupakan proses memindahkan informasi akuntansi dari Jurnal ke masing-masing perkiraan yang bersangkutan dalam buku besar</a:t>
            </a:r>
          </a:p>
          <a:p>
            <a:r>
              <a:rPr lang="id-ID" dirty="0" smtClean="0"/>
              <a:t>Sheet Buku Besar digunakan untuk menampilkan rincian transaksi pada salah satu akun tertentu</a:t>
            </a:r>
          </a:p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 r="34019" b="51737"/>
          <a:stretch/>
        </p:blipFill>
        <p:spPr bwMode="auto">
          <a:xfrm>
            <a:off x="899592" y="3516224"/>
            <a:ext cx="7646490" cy="286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11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Mendesain </a:t>
            </a:r>
            <a:r>
              <a:rPr lang="id-ID" dirty="0" smtClean="0"/>
              <a:t>UserForm Buku </a:t>
            </a:r>
            <a:r>
              <a:rPr lang="id-ID" dirty="0"/>
              <a:t>Besar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248" y="1600200"/>
            <a:ext cx="4670552" cy="4876800"/>
          </a:xfrm>
        </p:spPr>
        <p:txBody>
          <a:bodyPr>
            <a:normAutofit/>
          </a:bodyPr>
          <a:lstStyle/>
          <a:p>
            <a:r>
              <a:rPr lang="id-ID" dirty="0" smtClean="0"/>
              <a:t>Ketentuan:</a:t>
            </a:r>
          </a:p>
          <a:p>
            <a:pPr>
              <a:buFont typeface="+mj-lt"/>
              <a:buAutoNum type="arabicPeriod"/>
            </a:pPr>
            <a:r>
              <a:rPr lang="id-ID" dirty="0"/>
              <a:t>UserForm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/>
              <a:t>Name	: </a:t>
            </a:r>
            <a:r>
              <a:rPr lang="id-ID" dirty="0" smtClean="0"/>
              <a:t>frm_bkbesar</a:t>
            </a:r>
            <a:endParaRPr lang="id-ID" dirty="0"/>
          </a:p>
          <a:p>
            <a:pPr marL="725488" lvl="1" indent="-363538">
              <a:buFont typeface="+mj-lt"/>
              <a:buAutoNum type="alphaLcPeriod"/>
            </a:pPr>
            <a:r>
              <a:rPr lang="id-ID" dirty="0"/>
              <a:t>Caption	: </a:t>
            </a:r>
            <a:r>
              <a:rPr lang="id-ID" dirty="0" smtClean="0"/>
              <a:t>Buku Besar</a:t>
            </a:r>
            <a:endParaRPr lang="id-ID" dirty="0"/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2 </a:t>
            </a:r>
            <a:r>
              <a:rPr lang="id-ID" dirty="0"/>
              <a:t>buah label, masing-masing Caption: Kode </a:t>
            </a:r>
            <a:r>
              <a:rPr lang="id-ID" dirty="0" smtClean="0"/>
              <a:t>Perk. dan Periode</a:t>
            </a:r>
            <a:endParaRPr lang="id-ID" dirty="0"/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1 </a:t>
            </a:r>
            <a:r>
              <a:rPr lang="id-ID" dirty="0"/>
              <a:t>buah TextBox, </a:t>
            </a:r>
            <a:r>
              <a:rPr lang="id-ID" dirty="0" smtClean="0"/>
              <a:t>Name</a:t>
            </a:r>
            <a:r>
              <a:rPr lang="id-ID" dirty="0"/>
              <a:t>: </a:t>
            </a:r>
            <a:r>
              <a:rPr lang="id-ID" dirty="0" smtClean="0"/>
              <a:t>tahun, Text: 2010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1 buah SpinButton, Name: sp_thn, Max 2030, Min: 2010</a:t>
            </a:r>
            <a:endParaRPr lang="id-ID" dirty="0"/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</a:t>
            </a:r>
            <a:r>
              <a:rPr lang="id-ID" dirty="0"/>
              <a:t>buah ComboBox, masing-masing Name: </a:t>
            </a:r>
            <a:r>
              <a:rPr lang="id-ID" dirty="0" smtClean="0"/>
              <a:t>kode, bulan1 </a:t>
            </a:r>
            <a:r>
              <a:rPr lang="id-ID" dirty="0"/>
              <a:t>dan </a:t>
            </a:r>
            <a:r>
              <a:rPr lang="id-ID" dirty="0" smtClean="0"/>
              <a:t>bulan2</a:t>
            </a:r>
            <a:endParaRPr lang="id-ID" dirty="0"/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1 </a:t>
            </a:r>
            <a:r>
              <a:rPr lang="id-ID" dirty="0"/>
              <a:t>buah CommondButton, </a:t>
            </a:r>
            <a:r>
              <a:rPr lang="id-ID" dirty="0" smtClean="0"/>
              <a:t>Name</a:t>
            </a:r>
            <a:r>
              <a:rPr lang="id-ID" dirty="0"/>
              <a:t>: </a:t>
            </a:r>
            <a:r>
              <a:rPr lang="id-ID" dirty="0" smtClean="0"/>
              <a:t>proses, Caption: Proses, Accelerator: P</a:t>
            </a:r>
            <a:endParaRPr lang="id-ID" dirty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t="18584" r="53043" b="58896"/>
          <a:stretch/>
        </p:blipFill>
        <p:spPr bwMode="auto">
          <a:xfrm>
            <a:off x="467544" y="1700808"/>
            <a:ext cx="3548704" cy="225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813" y="2967335"/>
            <a:ext cx="6662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Jurnal Penyesuaian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37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Mendesain Sheet Jurnal Penyesuaian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Mendesain Jurnal Penyesuaian sama seperti membuat Jurnal Umum baik bentuk Sheet dan UserForm-nya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2" r="38828" b="52182"/>
          <a:stretch/>
        </p:blipFill>
        <p:spPr bwMode="auto">
          <a:xfrm>
            <a:off x="683568" y="2492896"/>
            <a:ext cx="8157291" cy="32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36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Aplikasi Akuntansi Dengan Ms Excel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User Form Info Perusahaan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COA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Jurnal Umum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Buku Besar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Jurnal Penyesuaian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Neraca Lajur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Laporan Rugi Laba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Laporan Perubahan Modal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Neraca</a:t>
            </a:r>
          </a:p>
        </p:txBody>
      </p:sp>
    </p:spTree>
    <p:extLst>
      <p:ext uri="{BB962C8B-B14F-4D97-AF65-F5344CB8AC3E}">
        <p14:creationId xmlns:p14="http://schemas.microsoft.com/office/powerpoint/2010/main" val="363201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Mendesain UserForm Jurnal Umum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164" y="1600200"/>
            <a:ext cx="4742635" cy="487680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Ketentuan: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UserForm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Name	: frm_JP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Caption	: Jurnal Penyesuaian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5 buah label, masing-masing Caption: Kode Transaksi, Tanggal, Kode Akun, Debit dan Jumlah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buah TextBox, masing-masing Name: nmr, tgl dan jml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2 buah ComboBox, </a:t>
            </a:r>
            <a:r>
              <a:rPr lang="id-ID" dirty="0"/>
              <a:t>masing-masing Name: </a:t>
            </a:r>
            <a:r>
              <a:rPr lang="id-ID" dirty="0" smtClean="0"/>
              <a:t>kode dan jenis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5 buah CommondButton, </a:t>
            </a:r>
            <a:r>
              <a:rPr lang="id-ID" dirty="0"/>
              <a:t>masing-masing Name: </a:t>
            </a:r>
            <a:r>
              <a:rPr lang="id-ID" dirty="0" smtClean="0"/>
              <a:t>sebelum, berikut, simpan, tambah dan tutup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8080" r="45674" b="36809"/>
          <a:stretch/>
        </p:blipFill>
        <p:spPr bwMode="auto">
          <a:xfrm>
            <a:off x="361294" y="1764641"/>
            <a:ext cx="3622179" cy="35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1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 smtClean="0"/>
              <a:t>Mendesain UserForm Edit Jurnal Penyesuaian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164" y="1600200"/>
            <a:ext cx="4742635" cy="4876800"/>
          </a:xfrm>
        </p:spPr>
        <p:txBody>
          <a:bodyPr>
            <a:normAutofit/>
          </a:bodyPr>
          <a:lstStyle/>
          <a:p>
            <a:r>
              <a:rPr lang="id-ID" dirty="0" smtClean="0"/>
              <a:t>Ketentuan: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UserForm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Name	: frm_EditJP</a:t>
            </a:r>
          </a:p>
          <a:p>
            <a:pPr marL="725488" lvl="1" indent="-363538">
              <a:buFont typeface="+mj-lt"/>
              <a:buAutoNum type="alphaLcPeriod"/>
            </a:pPr>
            <a:r>
              <a:rPr lang="id-ID" dirty="0" smtClean="0"/>
              <a:t>Caption	: Edit Penyesuaian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5 buah label, masing-masing Caption: Kode Transaksi, Tanggal, Kode Akun, Debit dan Jumlah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buah TextBox, masing-masing Name: nmr, tgl dan jml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2 buah ComboBox, </a:t>
            </a:r>
            <a:r>
              <a:rPr lang="id-ID" dirty="0"/>
              <a:t>masing-masing Name: </a:t>
            </a:r>
            <a:r>
              <a:rPr lang="id-ID" dirty="0" smtClean="0"/>
              <a:t>kode dan jenis</a:t>
            </a:r>
          </a:p>
          <a:p>
            <a:pPr marL="361950" lvl="1" indent="-361950">
              <a:buFont typeface="+mj-lt"/>
              <a:buAutoNum type="arabicPeriod" startAt="2"/>
            </a:pPr>
            <a:r>
              <a:rPr lang="id-ID" dirty="0" smtClean="0"/>
              <a:t>3 buah CommondButton, </a:t>
            </a:r>
            <a:r>
              <a:rPr lang="id-ID" dirty="0"/>
              <a:t>masing-masing Name: </a:t>
            </a:r>
            <a:r>
              <a:rPr lang="id-ID" dirty="0" smtClean="0"/>
              <a:t>sebelum, berikut</a:t>
            </a:r>
            <a:r>
              <a:rPr lang="id-ID" dirty="0"/>
              <a:t> </a:t>
            </a:r>
            <a:r>
              <a:rPr lang="id-ID" dirty="0" smtClean="0"/>
              <a:t>dan simpan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t="23272" r="51299" b="47705"/>
          <a:stretch/>
        </p:blipFill>
        <p:spPr bwMode="auto">
          <a:xfrm>
            <a:off x="539552" y="1772816"/>
            <a:ext cx="3308995" cy="290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9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9944" y="2967335"/>
            <a:ext cx="4604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Neraca Lajur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37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Mendesain Neraca Lajur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Neraca Lajur terdiri 1 (satu) bagian saja, yaitu bagian  sheet.</a:t>
            </a:r>
          </a:p>
          <a:p>
            <a:r>
              <a:rPr lang="id-ID" dirty="0" smtClean="0"/>
              <a:t>Neraca Lajur secara otomatis terisi pada saat memasukkan nomor dan nama perkiraan pada sheet COA.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7" r="5125" b="57753"/>
          <a:stretch/>
        </p:blipFill>
        <p:spPr bwMode="auto">
          <a:xfrm>
            <a:off x="581204" y="2924944"/>
            <a:ext cx="79248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99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795" y="2967335"/>
            <a:ext cx="8188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id-I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Mendesain </a:t>
            </a:r>
            <a:r>
              <a:rPr lang="id-I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Laporan Rugi Laba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597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Mendesain Laporan Rugi Laba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76800"/>
          </a:xfrm>
        </p:spPr>
        <p:txBody>
          <a:bodyPr/>
          <a:lstStyle/>
          <a:p>
            <a:r>
              <a:rPr lang="id-ID" dirty="0" smtClean="0"/>
              <a:t>Laporan Rugi Laba terdiri </a:t>
            </a:r>
            <a:r>
              <a:rPr lang="id-ID" dirty="0"/>
              <a:t>1 (satu) bagian saja, yaitu bagian  sheet</a:t>
            </a:r>
            <a:r>
              <a:rPr lang="id-ID" dirty="0" smtClean="0"/>
              <a:t>.</a:t>
            </a:r>
          </a:p>
          <a:p>
            <a:r>
              <a:rPr lang="id-ID" dirty="0" smtClean="0"/>
              <a:t>Laporan Rugi Laba pada perusahaan JASA (tiga kolom) dan Dagang (empat kolom) berbeda.</a:t>
            </a:r>
            <a:endParaRPr lang="id-ID" dirty="0"/>
          </a:p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r="59093" b="8016"/>
          <a:stretch/>
        </p:blipFill>
        <p:spPr bwMode="auto">
          <a:xfrm>
            <a:off x="5148064" y="1624768"/>
            <a:ext cx="3384376" cy="47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5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941" y="2967335"/>
            <a:ext cx="61141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id-ID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Mendesain </a:t>
            </a:r>
            <a:r>
              <a:rPr lang="id-I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Laporan</a:t>
            </a:r>
          </a:p>
          <a:p>
            <a:pPr algn="ctr"/>
            <a:r>
              <a:rPr lang="id-I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Perubahan Modal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92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Mendesain Laporan Perubahan Modal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6800"/>
          </a:xfrm>
        </p:spPr>
        <p:txBody>
          <a:bodyPr/>
          <a:lstStyle/>
          <a:p>
            <a:r>
              <a:rPr lang="id-ID" dirty="0" smtClean="0"/>
              <a:t>Laporan perubahan modal terdiri </a:t>
            </a:r>
            <a:r>
              <a:rPr lang="id-ID" dirty="0"/>
              <a:t>1 (satu) bagian saja, yaitu bagian  sheet</a:t>
            </a:r>
            <a:r>
              <a:rPr lang="id-ID" dirty="0" smtClean="0"/>
              <a:t>.</a:t>
            </a:r>
          </a:p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r="55313" b="49625"/>
          <a:stretch/>
        </p:blipFill>
        <p:spPr bwMode="auto">
          <a:xfrm>
            <a:off x="1691680" y="2564904"/>
            <a:ext cx="5958960" cy="351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9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6463" y="2967335"/>
            <a:ext cx="5771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 Mendesain </a:t>
            </a:r>
            <a:r>
              <a:rPr lang="id-I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Neraca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858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Mendesain Neraca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Neraca terdiri </a:t>
            </a:r>
            <a:r>
              <a:rPr lang="id-ID" dirty="0"/>
              <a:t>1 (satu) bagian saja, yaitu bagian </a:t>
            </a:r>
            <a:r>
              <a:rPr lang="id-ID" dirty="0" smtClean="0"/>
              <a:t>sheet.</a:t>
            </a:r>
          </a:p>
          <a:p>
            <a:r>
              <a:rPr lang="id-ID" dirty="0" smtClean="0"/>
              <a:t>Sumber datanya diambil dari Neraca Lajur.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 r="57637" b="49164"/>
          <a:stretch/>
        </p:blipFill>
        <p:spPr bwMode="auto">
          <a:xfrm>
            <a:off x="1403648" y="2708920"/>
            <a:ext cx="5649136" cy="35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8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091" y="2967335"/>
            <a:ext cx="89178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User Form Info Perusahaan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273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2864" y="2967335"/>
            <a:ext cx="49183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KODE PROGRAM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954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Kode Program</a:t>
            </a:r>
            <a:br>
              <a:rPr lang="id-ID" b="1" dirty="0" smtClean="0"/>
            </a:br>
            <a:r>
              <a:rPr lang="id-ID" b="1" dirty="0" smtClean="0"/>
              <a:t>UserForm Info Perusahaan</a:t>
            </a:r>
            <a:endParaRPr lang="id-ID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r>
              <a:rPr lang="id-ID" dirty="0" smtClean="0">
                <a:latin typeface="Arial Narrow" pitchFamily="34" charset="0"/>
              </a:rPr>
              <a:t>Spin Button Tahun</a:t>
            </a:r>
            <a:endParaRPr lang="id-ID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20704" r="56493" b="59294"/>
          <a:stretch/>
        </p:blipFill>
        <p:spPr bwMode="auto">
          <a:xfrm>
            <a:off x="899592" y="2195047"/>
            <a:ext cx="30908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5021" r="57659" b="70201"/>
          <a:stretch/>
        </p:blipFill>
        <p:spPr bwMode="auto">
          <a:xfrm>
            <a:off x="5148064" y="2195046"/>
            <a:ext cx="3303490" cy="58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r>
              <a:rPr lang="id-ID" dirty="0" smtClean="0">
                <a:latin typeface="Arial Narrow" pitchFamily="34" charset="0"/>
              </a:rPr>
              <a:t>Button Kembali</a:t>
            </a:r>
            <a:endParaRPr lang="id-ID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40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41740" r="16366" b="7550"/>
          <a:stretch/>
        </p:blipFill>
        <p:spPr bwMode="auto">
          <a:xfrm>
            <a:off x="134135" y="836712"/>
            <a:ext cx="892124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04664"/>
            <a:ext cx="8229600" cy="607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Button Tambah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295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 Narrow" pitchFamily="34" charset="0"/>
              </a:rPr>
              <a:t>UserForm Aktif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 Narrow" pitchFamily="34" charset="0"/>
              </a:rPr>
              <a:t>ComboBox Bulan1 dan Bulan2</a:t>
            </a:r>
            <a:endParaRPr lang="id-ID" sz="24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31284" r="55468" b="51522"/>
          <a:stretch/>
        </p:blipFill>
        <p:spPr bwMode="auto">
          <a:xfrm>
            <a:off x="683569" y="2132856"/>
            <a:ext cx="31946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49488" r="58611" b="10248"/>
          <a:stretch/>
        </p:blipFill>
        <p:spPr bwMode="auto">
          <a:xfrm>
            <a:off x="4948534" y="2060848"/>
            <a:ext cx="287150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/>
              <a:t>Kode Program</a:t>
            </a:r>
            <a:br>
              <a:rPr lang="id-ID" b="1" dirty="0"/>
            </a:br>
            <a:r>
              <a:rPr lang="id-ID" b="1" dirty="0"/>
              <a:t>UserForm Info Perusahaan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7546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 Narrow" pitchFamily="34" charset="0"/>
              </a:rPr>
              <a:t> Button Cetak</a:t>
            </a:r>
          </a:p>
          <a:p>
            <a:endParaRPr lang="id-ID" sz="2400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 Narrow" pitchFamily="34" charset="0"/>
              </a:rPr>
              <a:t> Button Menu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/>
              <a:t>Kode Program</a:t>
            </a:r>
            <a:br>
              <a:rPr lang="id-ID" b="1" dirty="0"/>
            </a:br>
            <a:r>
              <a:rPr lang="id-ID" b="1" dirty="0" smtClean="0"/>
              <a:t>Sheet COA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14711" r="44947" b="63415"/>
          <a:stretch/>
        </p:blipFill>
        <p:spPr bwMode="auto">
          <a:xfrm>
            <a:off x="539552" y="2332756"/>
            <a:ext cx="4026906" cy="21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36638" r="43195" b="39795"/>
          <a:stretch/>
        </p:blipFill>
        <p:spPr bwMode="auto">
          <a:xfrm>
            <a:off x="4788024" y="2314023"/>
            <a:ext cx="4260546" cy="22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90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/>
              <a:t>Kode Program</a:t>
            </a:r>
            <a:br>
              <a:rPr lang="id-ID" b="1" dirty="0"/>
            </a:br>
            <a:r>
              <a:rPr lang="id-ID" b="1" dirty="0" smtClean="0"/>
              <a:t>Sheet COA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 Narrow" pitchFamily="34" charset="0"/>
              </a:rPr>
              <a:t> Button Preview</a:t>
            </a:r>
          </a:p>
          <a:p>
            <a:endParaRPr lang="id-ID" dirty="0"/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dirty="0"/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dirty="0"/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dirty="0"/>
          </a:p>
          <a:p>
            <a:r>
              <a:rPr lang="id-ID" dirty="0"/>
              <a:t>Worksheet Aktif</a:t>
            </a:r>
          </a:p>
          <a:p>
            <a:endParaRPr lang="id-ID" sz="2400" dirty="0" smtClean="0">
              <a:latin typeface="Arial Narrow" pitchFamily="34" charset="0"/>
            </a:endParaRPr>
          </a:p>
          <a:p>
            <a:endParaRPr lang="id-ID" sz="2400" dirty="0"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60526" r="45296" b="7999"/>
          <a:stretch/>
        </p:blipFill>
        <p:spPr bwMode="auto">
          <a:xfrm>
            <a:off x="755576" y="1997240"/>
            <a:ext cx="4248472" cy="323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84315" r="32417" b="8057"/>
          <a:stretch/>
        </p:blipFill>
        <p:spPr bwMode="auto">
          <a:xfrm>
            <a:off x="708896" y="5589240"/>
            <a:ext cx="6955954" cy="8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2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User </a:t>
            </a:r>
            <a:r>
              <a:rPr lang="id-ID" dirty="0"/>
              <a:t>Form Info </a:t>
            </a:r>
            <a:r>
              <a:rPr lang="id-ID" dirty="0" smtClean="0"/>
              <a:t>Perusahaan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User Form Info perusahaan digunakan untuk menginputkan nama perusahaan dan periode dari data akuntansi yang dibuat.</a:t>
            </a:r>
          </a:p>
          <a:p>
            <a:pPr marL="719138" indent="-360363">
              <a:buFont typeface="+mj-lt"/>
              <a:buAutoNum type="arabicPeriod"/>
            </a:pPr>
            <a:r>
              <a:rPr lang="id-ID" dirty="0" smtClean="0"/>
              <a:t>Aktifkan jendela Visual Basic Editor pada tab Developer</a:t>
            </a:r>
          </a:p>
          <a:p>
            <a:pPr marL="719138" indent="-360363">
              <a:buFont typeface="+mj-lt"/>
              <a:buAutoNum type="arabicPeriod"/>
            </a:pPr>
            <a:r>
              <a:rPr lang="id-ID" dirty="0" smtClean="0"/>
              <a:t>Klik menu Insert – UserForm</a:t>
            </a:r>
          </a:p>
          <a:p>
            <a:pPr marL="358775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3"/>
          <a:stretch/>
        </p:blipFill>
        <p:spPr bwMode="auto">
          <a:xfrm>
            <a:off x="1331640" y="3356992"/>
            <a:ext cx="7286328" cy="310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4797152"/>
            <a:ext cx="57606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44008" y="4653136"/>
            <a:ext cx="1008112" cy="28803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  <a:latin typeface="Arial Narrow" pitchFamily="34" charset="0"/>
              </a:rPr>
              <a:t>UserForm</a:t>
            </a:r>
            <a:endParaRPr lang="id-ID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79712" y="3501008"/>
            <a:ext cx="288032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3728" y="5805264"/>
            <a:ext cx="57606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3380" y="5543458"/>
            <a:ext cx="3070071" cy="92333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just"/>
            <a:r>
              <a:rPr lang="id-ID" dirty="0">
                <a:latin typeface="Arial Narrow" pitchFamily="34" charset="0"/>
              </a:rPr>
              <a:t>Atur properties dengan ketentuan</a:t>
            </a:r>
            <a:r>
              <a:rPr lang="id-ID" dirty="0" smtClean="0">
                <a:latin typeface="Arial Narrow" pitchFamily="34" charset="0"/>
              </a:rPr>
              <a:t>:</a:t>
            </a:r>
          </a:p>
          <a:p>
            <a:pPr marL="177800" indent="-177800" algn="just">
              <a:buAutoNum type="alphaLcPeriod"/>
            </a:pPr>
            <a:r>
              <a:rPr lang="id-ID" dirty="0" smtClean="0">
                <a:latin typeface="Arial Narrow" pitchFamily="34" charset="0"/>
              </a:rPr>
              <a:t>Name	: frm_info</a:t>
            </a:r>
          </a:p>
          <a:p>
            <a:pPr marL="177800" indent="-177800" algn="just">
              <a:buAutoNum type="alphaLcPeriod"/>
            </a:pPr>
            <a:r>
              <a:rPr lang="id-ID" dirty="0" smtClean="0">
                <a:latin typeface="Arial Narrow" pitchFamily="34" charset="0"/>
              </a:rPr>
              <a:t>Caption	: Informasi Perusahaan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952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Mendesain User </a:t>
            </a:r>
            <a:r>
              <a:rPr lang="id-ID" dirty="0"/>
              <a:t>Form Info </a:t>
            </a:r>
            <a:r>
              <a:rPr lang="id-ID" dirty="0" smtClean="0"/>
              <a:t>Perusahaan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4375" indent="-355600">
              <a:buFont typeface="+mj-lt"/>
              <a:buAutoNum type="arabicPeriod" startAt="3"/>
            </a:pPr>
            <a:r>
              <a:rPr lang="id-ID" dirty="0" smtClean="0"/>
              <a:t>Tambahkan kontrol sebagai berikut: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28812" r="28900" b="31478"/>
          <a:stretch/>
        </p:blipFill>
        <p:spPr bwMode="auto">
          <a:xfrm>
            <a:off x="2290198" y="2132856"/>
            <a:ext cx="5966767" cy="3820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556226" y="2974479"/>
            <a:ext cx="576064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2290" y="2651313"/>
            <a:ext cx="1414170" cy="58477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TextBox1</a:t>
            </a:r>
          </a:p>
          <a:p>
            <a:r>
              <a:rPr lang="id-ID" sz="1600" dirty="0" smtClean="0">
                <a:latin typeface="Arial Narrow" pitchFamily="34" charset="0"/>
              </a:rPr>
              <a:t>Name: txt_nama</a:t>
            </a:r>
            <a:endParaRPr lang="id-ID" sz="16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5644" y="3554445"/>
            <a:ext cx="1143262" cy="58477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TextBox2</a:t>
            </a:r>
          </a:p>
          <a:p>
            <a:r>
              <a:rPr lang="id-ID" sz="1600" dirty="0" smtClean="0">
                <a:latin typeface="Arial Narrow" pitchFamily="34" charset="0"/>
              </a:rPr>
              <a:t>Name: tahun</a:t>
            </a:r>
            <a:endParaRPr lang="id-ID" sz="1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75524" y="3554445"/>
            <a:ext cx="1080120" cy="323166"/>
            <a:chOff x="5076056" y="3719799"/>
            <a:chExt cx="1080120" cy="32316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076056" y="4042964"/>
              <a:ext cx="1080120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76056" y="3719799"/>
              <a:ext cx="0" cy="32316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H="1" flipV="1">
            <a:off x="1727865" y="2974478"/>
            <a:ext cx="827911" cy="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5906" y="2651313"/>
            <a:ext cx="1301959" cy="86177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Label1</a:t>
            </a:r>
          </a:p>
          <a:p>
            <a:r>
              <a:rPr lang="id-ID" sz="1600" dirty="0" smtClean="0">
                <a:latin typeface="Arial Narrow" pitchFamily="34" charset="0"/>
              </a:rPr>
              <a:t>Caption: Nama</a:t>
            </a:r>
          </a:p>
          <a:p>
            <a:r>
              <a:rPr lang="id-ID" sz="1600" dirty="0" smtClean="0">
                <a:latin typeface="Arial Narrow" pitchFamily="34" charset="0"/>
              </a:rPr>
              <a:t>Perusahaan</a:t>
            </a:r>
            <a:endParaRPr lang="id-ID" sz="1600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906" y="3692306"/>
            <a:ext cx="1431802" cy="58477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Label2</a:t>
            </a:r>
          </a:p>
          <a:p>
            <a:r>
              <a:rPr lang="id-ID" sz="1600" dirty="0" smtClean="0">
                <a:latin typeface="Arial Narrow" pitchFamily="34" charset="0"/>
              </a:rPr>
              <a:t>Caption: Periode</a:t>
            </a:r>
            <a:endParaRPr lang="id-ID" sz="1600" dirty="0"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75342" y="3429000"/>
            <a:ext cx="896458" cy="586473"/>
            <a:chOff x="1979712" y="3429000"/>
            <a:chExt cx="936104" cy="586473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1979712" y="4015472"/>
              <a:ext cx="936104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915816" y="3429000"/>
              <a:ext cx="0" cy="58647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906" y="4501339"/>
            <a:ext cx="1431802" cy="58477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Label2</a:t>
            </a:r>
          </a:p>
          <a:p>
            <a:r>
              <a:rPr lang="id-ID" sz="1600" dirty="0" smtClean="0">
                <a:latin typeface="Arial Narrow" pitchFamily="34" charset="0"/>
              </a:rPr>
              <a:t>Caption: Periode</a:t>
            </a:r>
            <a:endParaRPr lang="id-ID" dirty="0"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75342" y="3574643"/>
            <a:ext cx="2547580" cy="1179703"/>
            <a:chOff x="2024420" y="3574643"/>
            <a:chExt cx="2547580" cy="1179703"/>
          </a:xfrm>
        </p:grpSpPr>
        <p:grpSp>
          <p:nvGrpSpPr>
            <p:cNvPr id="31" name="Group 30"/>
            <p:cNvGrpSpPr/>
            <p:nvPr/>
          </p:nvGrpSpPr>
          <p:grpSpPr>
            <a:xfrm>
              <a:off x="2024420" y="3574643"/>
              <a:ext cx="1323443" cy="1179703"/>
              <a:chOff x="1979712" y="3429000"/>
              <a:chExt cx="936104" cy="58647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H="1">
                <a:off x="1979712" y="4015472"/>
                <a:ext cx="936104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915816" y="3429000"/>
                <a:ext cx="0" cy="58647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347863" y="3574643"/>
              <a:ext cx="12241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4376462" y="3881381"/>
            <a:ext cx="0" cy="113671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79912" y="5046529"/>
            <a:ext cx="1226618" cy="58477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ComboBox2</a:t>
            </a:r>
          </a:p>
          <a:p>
            <a:r>
              <a:rPr lang="id-ID" sz="1600" dirty="0" smtClean="0">
                <a:latin typeface="Arial Narrow" pitchFamily="34" charset="0"/>
              </a:rPr>
              <a:t>Name: bulan2</a:t>
            </a:r>
            <a:endParaRPr lang="id-ID" sz="1600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8113" y="5037303"/>
            <a:ext cx="1226618" cy="584775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ComboBox1</a:t>
            </a:r>
          </a:p>
          <a:p>
            <a:r>
              <a:rPr lang="id-ID" sz="1600" dirty="0" smtClean="0">
                <a:latin typeface="Arial Narrow" pitchFamily="34" charset="0"/>
              </a:rPr>
              <a:t>Name: bulan1</a:t>
            </a:r>
            <a:endParaRPr lang="id-ID" sz="1600" dirty="0">
              <a:latin typeface="Arial Narrow" pitchFamily="34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2941153" y="3356992"/>
            <a:ext cx="1421436" cy="1634701"/>
            <a:chOff x="2941153" y="3356992"/>
            <a:chExt cx="1421436" cy="1634701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941153" y="3501008"/>
              <a:ext cx="0" cy="149068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/>
            <p:nvPr/>
          </p:nvCxnSpPr>
          <p:spPr>
            <a:xfrm>
              <a:off x="2941153" y="3501008"/>
              <a:ext cx="1421436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/>
            <p:cNvCxnSpPr/>
            <p:nvPr/>
          </p:nvCxnSpPr>
          <p:spPr>
            <a:xfrm flipV="1">
              <a:off x="4362589" y="3356992"/>
              <a:ext cx="0" cy="14401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0" name="Group 2059"/>
          <p:cNvGrpSpPr/>
          <p:nvPr/>
        </p:nvGrpSpPr>
        <p:grpSpPr>
          <a:xfrm>
            <a:off x="6075524" y="4233821"/>
            <a:ext cx="2528924" cy="1077218"/>
            <a:chOff x="6331016" y="4507475"/>
            <a:chExt cx="2528924" cy="1077218"/>
          </a:xfrm>
        </p:grpSpPr>
        <p:sp>
          <p:nvSpPr>
            <p:cNvPr id="52" name="TextBox 51"/>
            <p:cNvSpPr txBox="1"/>
            <p:nvPr/>
          </p:nvSpPr>
          <p:spPr>
            <a:xfrm>
              <a:off x="7147612" y="4507475"/>
              <a:ext cx="1712328" cy="1077218"/>
            </a:xfrm>
            <a:prstGeom prst="rect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id-ID" sz="1600" b="1" dirty="0" smtClean="0">
                  <a:latin typeface="Arial Narrow" pitchFamily="34" charset="0"/>
                </a:rPr>
                <a:t>CommandButton2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Name: cmd_kembali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Caption: Kembali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Accelerator: K</a:t>
              </a:r>
              <a:endParaRPr lang="id-ID" sz="1600" dirty="0">
                <a:latin typeface="Arial Narrow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331016" y="4507475"/>
              <a:ext cx="816596" cy="323166"/>
              <a:chOff x="5339580" y="3719799"/>
              <a:chExt cx="816596" cy="323166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5339580" y="4042964"/>
                <a:ext cx="816596" cy="1"/>
              </a:xfrm>
              <a:prstGeom prst="straightConnector1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348224" y="3719799"/>
                <a:ext cx="0" cy="32316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5219360" y="4321108"/>
            <a:ext cx="2792448" cy="2112558"/>
            <a:chOff x="6067492" y="3472135"/>
            <a:chExt cx="2792448" cy="2112558"/>
          </a:xfrm>
        </p:grpSpPr>
        <p:sp>
          <p:nvSpPr>
            <p:cNvPr id="58" name="TextBox 57"/>
            <p:cNvSpPr txBox="1"/>
            <p:nvPr/>
          </p:nvSpPr>
          <p:spPr>
            <a:xfrm>
              <a:off x="7147612" y="4507475"/>
              <a:ext cx="1712328" cy="1077218"/>
            </a:xfrm>
            <a:prstGeom prst="rect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id-ID" sz="1600" b="1" dirty="0" smtClean="0">
                  <a:latin typeface="Arial Narrow" pitchFamily="34" charset="0"/>
                </a:rPr>
                <a:t>CommandButton1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Name: cmd_kembali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Caption: Kembali</a:t>
              </a:r>
            </a:p>
            <a:p>
              <a:r>
                <a:rPr lang="id-ID" sz="1600" dirty="0" smtClean="0">
                  <a:latin typeface="Arial Narrow" pitchFamily="34" charset="0"/>
                </a:rPr>
                <a:t>Accelerator: T</a:t>
              </a:r>
              <a:endParaRPr lang="id-ID" sz="1600" dirty="0">
                <a:latin typeface="Arial Narrow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067492" y="3472135"/>
              <a:ext cx="1080120" cy="1358506"/>
              <a:chOff x="5076056" y="2684459"/>
              <a:chExt cx="1080120" cy="1358506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5076056" y="4042964"/>
                <a:ext cx="1080120" cy="1"/>
              </a:xfrm>
              <a:prstGeom prst="straightConnector1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076056" y="2684459"/>
                <a:ext cx="0" cy="135850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6732240" y="1408420"/>
            <a:ext cx="1228221" cy="107721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Arial Narrow" pitchFamily="34" charset="0"/>
              </a:rPr>
              <a:t>SpinButton1</a:t>
            </a:r>
          </a:p>
          <a:p>
            <a:r>
              <a:rPr lang="id-ID" sz="1600" dirty="0" smtClean="0">
                <a:latin typeface="Arial Narrow" pitchFamily="34" charset="0"/>
              </a:rPr>
              <a:t>Name: sp_thn</a:t>
            </a:r>
          </a:p>
          <a:p>
            <a:r>
              <a:rPr lang="id-ID" sz="1600" dirty="0" smtClean="0">
                <a:latin typeface="Arial Narrow" pitchFamily="34" charset="0"/>
              </a:rPr>
              <a:t>Max: 2030</a:t>
            </a:r>
          </a:p>
          <a:p>
            <a:r>
              <a:rPr lang="id-ID" sz="1600" dirty="0" smtClean="0">
                <a:latin typeface="Arial Narrow" pitchFamily="34" charset="0"/>
              </a:rPr>
              <a:t>Min: 2010</a:t>
            </a:r>
            <a:endParaRPr lang="id-ID" sz="1600" dirty="0">
              <a:latin typeface="Arial Narrow" pitchFamily="34" charset="0"/>
            </a:endParaRPr>
          </a:p>
        </p:txBody>
      </p:sp>
      <p:grpSp>
        <p:nvGrpSpPr>
          <p:cNvPr id="2068" name="Group 2067"/>
          <p:cNvGrpSpPr/>
          <p:nvPr/>
        </p:nvGrpSpPr>
        <p:grpSpPr>
          <a:xfrm>
            <a:off x="6483822" y="1844829"/>
            <a:ext cx="219818" cy="1656179"/>
            <a:chOff x="6483822" y="1844829"/>
            <a:chExt cx="219818" cy="1656179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6483822" y="1844829"/>
              <a:ext cx="219818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/>
            <p:cNvCxnSpPr/>
            <p:nvPr/>
          </p:nvCxnSpPr>
          <p:spPr>
            <a:xfrm>
              <a:off x="6483822" y="1844829"/>
              <a:ext cx="0" cy="165617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61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Tampilan User </a:t>
            </a:r>
            <a:r>
              <a:rPr lang="id-ID" dirty="0"/>
              <a:t>Form Info </a:t>
            </a:r>
            <a:r>
              <a:rPr lang="id-ID" dirty="0" smtClean="0"/>
              <a:t>Perusahaan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5975" indent="-457200">
              <a:buFont typeface="+mj-lt"/>
              <a:buAutoNum type="arabicPeriod" startAt="4"/>
            </a:pPr>
            <a:endParaRPr lang="id-ID" dirty="0" smtClean="0"/>
          </a:p>
          <a:p>
            <a:pPr marL="815975" indent="-457200">
              <a:buFont typeface="+mj-lt"/>
              <a:buAutoNum type="arabicPeriod" startAt="4"/>
            </a:pPr>
            <a:endParaRPr lang="id-ID" dirty="0"/>
          </a:p>
          <a:p>
            <a:pPr marL="815975" indent="-457200">
              <a:buFont typeface="+mj-lt"/>
              <a:buAutoNum type="arabicPeriod" startAt="4"/>
            </a:pPr>
            <a:endParaRPr lang="id-ID" dirty="0" smtClean="0"/>
          </a:p>
          <a:p>
            <a:pPr marL="815975" indent="-457200">
              <a:buFont typeface="+mj-lt"/>
              <a:buAutoNum type="arabicPeriod" startAt="4"/>
            </a:pPr>
            <a:endParaRPr lang="id-ID" dirty="0"/>
          </a:p>
          <a:p>
            <a:pPr marL="815975" indent="-457200">
              <a:buFont typeface="+mj-lt"/>
              <a:buAutoNum type="arabicPeriod" startAt="4"/>
            </a:pPr>
            <a:endParaRPr lang="id-ID" dirty="0" smtClean="0"/>
          </a:p>
          <a:p>
            <a:pPr marL="815975" indent="-457200">
              <a:buFont typeface="+mj-lt"/>
              <a:buAutoNum type="arabicPeriod" startAt="4"/>
            </a:pPr>
            <a:endParaRPr lang="id-ID" dirty="0"/>
          </a:p>
          <a:p>
            <a:pPr marL="815975" indent="-457200">
              <a:buFont typeface="+mj-lt"/>
              <a:buAutoNum type="arabicPeriod" startAt="4"/>
            </a:pPr>
            <a:endParaRPr lang="id-ID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30714" r="38484" b="46526"/>
          <a:stretch/>
        </p:blipFill>
        <p:spPr bwMode="auto">
          <a:xfrm>
            <a:off x="2339752" y="1700808"/>
            <a:ext cx="4593267" cy="227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0422" y="428380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Hasil desain frm_Info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752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044" y="2967335"/>
            <a:ext cx="78979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Chart Of Account (COA)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5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Chart Of Account (COA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Chart Of Account (COA</a:t>
            </a:r>
            <a:r>
              <a:rPr lang="id-ID" dirty="0" smtClean="0"/>
              <a:t>) terdiri dari 2 (dua) bagian, yaitu bagian Sheet COA dan Sheet userform.</a:t>
            </a:r>
          </a:p>
          <a:p>
            <a:r>
              <a:rPr lang="id-ID" dirty="0"/>
              <a:t>Sheet </a:t>
            </a:r>
            <a:r>
              <a:rPr lang="id-ID" dirty="0" smtClean="0"/>
              <a:t>COA digunakan untuk menampung data dari kode, nama dan saldo awal akun (perkiraan) yang akan digunakan dalam aplikasi</a:t>
            </a:r>
          </a:p>
          <a:p>
            <a:r>
              <a:rPr lang="id-ID" dirty="0"/>
              <a:t>Sheet </a:t>
            </a:r>
            <a:r>
              <a:rPr lang="id-ID" dirty="0" smtClean="0"/>
              <a:t>userform digunakan sebagai media input data dari kode, nama dan </a:t>
            </a:r>
            <a:r>
              <a:rPr lang="id-ID" dirty="0"/>
              <a:t>saldo awal akun (perkiraan) </a:t>
            </a:r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527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Mendesain Sheet COA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Buatlah 2 (dua) tabel (Kuning dan Hijau) pada Microsoft Excel </a:t>
            </a:r>
            <a:r>
              <a:rPr lang="id-ID" dirty="0"/>
              <a:t>seperti </a:t>
            </a:r>
            <a:r>
              <a:rPr lang="id-ID" dirty="0" smtClean="0"/>
              <a:t>berikut:</a:t>
            </a:r>
            <a:endParaRPr lang="id-ID" dirty="0"/>
          </a:p>
          <a:p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r="42964" b="44332"/>
          <a:stretch/>
        </p:blipFill>
        <p:spPr bwMode="auto">
          <a:xfrm>
            <a:off x="762322" y="2348880"/>
            <a:ext cx="7605715" cy="403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3501008"/>
            <a:ext cx="1641219" cy="3693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d-ID" dirty="0"/>
              <a:t>=</a:t>
            </a:r>
            <a:r>
              <a:rPr lang="id-ID" dirty="0">
                <a:solidFill>
                  <a:schemeClr val="accent1"/>
                </a:solidFill>
              </a:rPr>
              <a:t>A11</a:t>
            </a:r>
            <a:r>
              <a:rPr lang="id-ID" dirty="0"/>
              <a:t>&amp;" "&amp;</a:t>
            </a:r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B11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7624857" y="3870340"/>
            <a:ext cx="1" cy="10708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23728" y="3372180"/>
            <a:ext cx="2507830" cy="720080"/>
            <a:chOff x="2123728" y="3372180"/>
            <a:chExt cx="2507830" cy="720080"/>
          </a:xfrm>
        </p:grpSpPr>
        <p:sp>
          <p:nvSpPr>
            <p:cNvPr id="10" name="TextBox 9"/>
            <p:cNvSpPr txBox="1"/>
            <p:nvPr/>
          </p:nvSpPr>
          <p:spPr>
            <a:xfrm>
              <a:off x="3084340" y="3546435"/>
              <a:ext cx="1547218" cy="338554"/>
            </a:xfrm>
            <a:prstGeom prst="rect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id-ID" sz="1600" b="1" dirty="0" smtClean="0">
                  <a:solidFill>
                    <a:schemeClr val="accent5">
                      <a:lumMod val="75000"/>
                    </a:schemeClr>
                  </a:solidFill>
                  <a:latin typeface="Arial Narrow" pitchFamily="34" charset="0"/>
                </a:rPr>
                <a:t>CommandButton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67744" y="3732219"/>
              <a:ext cx="816596" cy="1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Brace 6"/>
            <p:cNvSpPr/>
            <p:nvPr/>
          </p:nvSpPr>
          <p:spPr>
            <a:xfrm>
              <a:off x="2123728" y="3372180"/>
              <a:ext cx="144016" cy="720080"/>
            </a:xfrm>
            <a:prstGeom prst="rightBrac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53982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1864</TotalTime>
  <Words>628</Words>
  <Application>Microsoft Office PowerPoint</Application>
  <PresentationFormat>On-screen Show (4:3)</PresentationFormat>
  <Paragraphs>179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Arabic Typesetting</vt:lpstr>
      <vt:lpstr>Arial</vt:lpstr>
      <vt:lpstr>Arial Narrow</vt:lpstr>
      <vt:lpstr>Calibri</vt:lpstr>
      <vt:lpstr>Wingdings</vt:lpstr>
      <vt:lpstr>Clarity</vt:lpstr>
      <vt:lpstr>PERANCANGAN APLIKASI AKUNTANSI </vt:lpstr>
      <vt:lpstr>Aplikasi Akuntansi Dengan Ms Excel</vt:lpstr>
      <vt:lpstr>PowerPoint Presentation</vt:lpstr>
      <vt:lpstr>User Form Info Perusahaan</vt:lpstr>
      <vt:lpstr>Mendesain User Form Info Perusahaan</vt:lpstr>
      <vt:lpstr>Tampilan User Form Info Perusahaan</vt:lpstr>
      <vt:lpstr>PowerPoint Presentation</vt:lpstr>
      <vt:lpstr>Chart Of Account (COA)</vt:lpstr>
      <vt:lpstr>Mendesain Sheet COA</vt:lpstr>
      <vt:lpstr>Mendesain UserForm COA</vt:lpstr>
      <vt:lpstr>PowerPoint Presentation</vt:lpstr>
      <vt:lpstr>Mendesain Sheet Jurnal Umum</vt:lpstr>
      <vt:lpstr>Mendesain UserForm Jurnal Umum</vt:lpstr>
      <vt:lpstr>Mendesain UserForm Edit Jurnal Umum</vt:lpstr>
      <vt:lpstr>PowerPoint Presentation</vt:lpstr>
      <vt:lpstr>Mendesain Sheet Buku Besar</vt:lpstr>
      <vt:lpstr>Mendesain UserForm Buku Besar</vt:lpstr>
      <vt:lpstr>PowerPoint Presentation</vt:lpstr>
      <vt:lpstr>Mendesain Sheet Jurnal Penyesuaian</vt:lpstr>
      <vt:lpstr>Mendesain UserForm Jurnal Umum</vt:lpstr>
      <vt:lpstr>Mendesain UserForm Edit Jurnal Penyesuaian</vt:lpstr>
      <vt:lpstr>PowerPoint Presentation</vt:lpstr>
      <vt:lpstr>Mendesain Neraca Lajur</vt:lpstr>
      <vt:lpstr>PowerPoint Presentation</vt:lpstr>
      <vt:lpstr>Mendesain Laporan Rugi Laba</vt:lpstr>
      <vt:lpstr>PowerPoint Presentation</vt:lpstr>
      <vt:lpstr>Mendesain Laporan Perubahan Modal</vt:lpstr>
      <vt:lpstr>PowerPoint Presentation</vt:lpstr>
      <vt:lpstr>Mendesain Neraca</vt:lpstr>
      <vt:lpstr>PowerPoint Presentation</vt:lpstr>
      <vt:lpstr>Kode Program UserForm Info Perusahaan</vt:lpstr>
      <vt:lpstr>PowerPoint Presentation</vt:lpstr>
      <vt:lpstr>Kode Program UserForm Info Perusahaan</vt:lpstr>
      <vt:lpstr>Kode Program Sheet COA</vt:lpstr>
      <vt:lpstr>Kode Program Sheet COA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</dc:title>
  <dc:creator>Tyas Tamimy</dc:creator>
  <cp:lastModifiedBy>Windows 10</cp:lastModifiedBy>
  <cp:revision>378</cp:revision>
  <dcterms:created xsi:type="dcterms:W3CDTF">2019-08-15T14:45:03Z</dcterms:created>
  <dcterms:modified xsi:type="dcterms:W3CDTF">2019-12-02T09:16:52Z</dcterms:modified>
</cp:coreProperties>
</file>