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6"/>
  </p:notesMasterIdLst>
  <p:sldIdLst>
    <p:sldId id="256" r:id="rId2"/>
    <p:sldId id="257" r:id="rId3"/>
    <p:sldId id="328" r:id="rId4"/>
    <p:sldId id="329" r:id="rId5"/>
    <p:sldId id="330" r:id="rId6"/>
    <p:sldId id="331" r:id="rId7"/>
    <p:sldId id="332" r:id="rId8"/>
    <p:sldId id="333" r:id="rId9"/>
    <p:sldId id="334" r:id="rId10"/>
    <p:sldId id="335" r:id="rId11"/>
    <p:sldId id="336" r:id="rId12"/>
    <p:sldId id="360" r:id="rId13"/>
    <p:sldId id="338" r:id="rId14"/>
    <p:sldId id="339" r:id="rId15"/>
    <p:sldId id="340" r:id="rId16"/>
    <p:sldId id="341" r:id="rId17"/>
    <p:sldId id="342" r:id="rId18"/>
    <p:sldId id="343" r:id="rId19"/>
    <p:sldId id="344" r:id="rId20"/>
    <p:sldId id="345" r:id="rId21"/>
    <p:sldId id="346" r:id="rId22"/>
    <p:sldId id="347" r:id="rId23"/>
    <p:sldId id="348" r:id="rId24"/>
    <p:sldId id="349" r:id="rId25"/>
    <p:sldId id="350" r:id="rId26"/>
    <p:sldId id="351" r:id="rId27"/>
    <p:sldId id="352" r:id="rId28"/>
    <p:sldId id="354" r:id="rId29"/>
    <p:sldId id="358" r:id="rId30"/>
    <p:sldId id="353" r:id="rId31"/>
    <p:sldId id="355" r:id="rId32"/>
    <p:sldId id="356" r:id="rId33"/>
    <p:sldId id="361" r:id="rId34"/>
    <p:sldId id="327" r:id="rId35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860" y="-24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5928A9D-2363-4AF5-8401-43150C6A5581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BA6AF0D-253E-42CD-BB8A-45823E5EB68B}">
      <dgm:prSet phldrT="[Text]"/>
      <dgm:spPr/>
      <dgm:t>
        <a:bodyPr/>
        <a:lstStyle/>
        <a:p>
          <a:r>
            <a:rPr lang="en-US" dirty="0">
              <a:latin typeface="Adobe Caslon Pro" panose="0205050205050A020403" pitchFamily="18" charset="0"/>
            </a:rPr>
            <a:t>1. </a:t>
          </a:r>
          <a:r>
            <a:rPr lang="en-US" dirty="0" err="1">
              <a:latin typeface="Adobe Caslon Pro" panose="0205050205050A020403" pitchFamily="18" charset="0"/>
            </a:rPr>
            <a:t>Aliran</a:t>
          </a:r>
          <a:r>
            <a:rPr lang="en-US" dirty="0">
              <a:latin typeface="Adobe Caslon Pro" panose="0205050205050A020403" pitchFamily="18" charset="0"/>
            </a:rPr>
            <a:t> data </a:t>
          </a:r>
          <a:r>
            <a:rPr lang="en-US" i="1" dirty="0">
              <a:latin typeface="Adobe Caslon Pro" panose="0205050205050A020403" pitchFamily="18" charset="0"/>
            </a:rPr>
            <a:t>(Data Flow)</a:t>
          </a:r>
        </a:p>
      </dgm:t>
    </dgm:pt>
    <dgm:pt modelId="{4F1221B4-FBE8-468D-BB36-DDFBE555F60D}" type="parTrans" cxnId="{708E3EF4-7ED9-4CF6-A856-3C83F0C8E1A9}">
      <dgm:prSet/>
      <dgm:spPr/>
      <dgm:t>
        <a:bodyPr/>
        <a:lstStyle/>
        <a:p>
          <a:endParaRPr lang="en-US">
            <a:latin typeface="Adobe Caslon Pro" panose="0205050205050A020403" pitchFamily="18" charset="0"/>
          </a:endParaRPr>
        </a:p>
      </dgm:t>
    </dgm:pt>
    <dgm:pt modelId="{6DB8D22D-C892-4BB4-8841-D47AF79487C6}" type="sibTrans" cxnId="{708E3EF4-7ED9-4CF6-A856-3C83F0C8E1A9}">
      <dgm:prSet/>
      <dgm:spPr/>
      <dgm:t>
        <a:bodyPr/>
        <a:lstStyle/>
        <a:p>
          <a:endParaRPr lang="en-US">
            <a:latin typeface="Adobe Caslon Pro" panose="0205050205050A020403" pitchFamily="18" charset="0"/>
          </a:endParaRPr>
        </a:p>
      </dgm:t>
    </dgm:pt>
    <dgm:pt modelId="{0FFB5BE1-3D44-4A48-93C1-22CCAB55B65E}">
      <dgm:prSet phldrT="[Text]"/>
      <dgm:spPr/>
      <dgm:t>
        <a:bodyPr/>
        <a:lstStyle/>
        <a:p>
          <a:r>
            <a:rPr lang="en-US" dirty="0">
              <a:latin typeface="Adobe Caslon Pro" panose="0205050205050A020403" pitchFamily="18" charset="0"/>
            </a:rPr>
            <a:t>2. Proses </a:t>
          </a:r>
        </a:p>
      </dgm:t>
    </dgm:pt>
    <dgm:pt modelId="{B85677EF-34E3-4385-AE1E-91137B6FF2E1}" type="parTrans" cxnId="{B6C3CC47-81D5-45A0-BF33-91859CE2F188}">
      <dgm:prSet/>
      <dgm:spPr/>
      <dgm:t>
        <a:bodyPr/>
        <a:lstStyle/>
        <a:p>
          <a:endParaRPr lang="en-US">
            <a:latin typeface="Adobe Caslon Pro" panose="0205050205050A020403" pitchFamily="18" charset="0"/>
          </a:endParaRPr>
        </a:p>
      </dgm:t>
    </dgm:pt>
    <dgm:pt modelId="{77CC4822-F12B-4925-85B1-F11E36E4D97A}" type="sibTrans" cxnId="{B6C3CC47-81D5-45A0-BF33-91859CE2F188}">
      <dgm:prSet/>
      <dgm:spPr/>
      <dgm:t>
        <a:bodyPr/>
        <a:lstStyle/>
        <a:p>
          <a:endParaRPr lang="en-US">
            <a:latin typeface="Adobe Caslon Pro" panose="0205050205050A020403" pitchFamily="18" charset="0"/>
          </a:endParaRPr>
        </a:p>
      </dgm:t>
    </dgm:pt>
    <dgm:pt modelId="{298580F4-EE64-46CF-B897-4A8B000F69D9}">
      <dgm:prSet phldrT="[Text]"/>
      <dgm:spPr/>
      <dgm:t>
        <a:bodyPr/>
        <a:lstStyle/>
        <a:p>
          <a:r>
            <a:rPr lang="en-US" dirty="0">
              <a:latin typeface="Adobe Caslon Pro" panose="0205050205050A020403" pitchFamily="18" charset="0"/>
            </a:rPr>
            <a:t>3. </a:t>
          </a:r>
          <a:r>
            <a:rPr lang="en-US" dirty="0" err="1">
              <a:latin typeface="Adobe Caslon Pro" panose="0205050205050A020403" pitchFamily="18" charset="0"/>
            </a:rPr>
            <a:t>Penyimpanan</a:t>
          </a:r>
          <a:r>
            <a:rPr lang="en-US" dirty="0">
              <a:latin typeface="Adobe Caslon Pro" panose="0205050205050A020403" pitchFamily="18" charset="0"/>
            </a:rPr>
            <a:t> Data </a:t>
          </a:r>
          <a:r>
            <a:rPr lang="en-US" i="1" dirty="0">
              <a:latin typeface="Adobe Caslon Pro" panose="0205050205050A020403" pitchFamily="18" charset="0"/>
            </a:rPr>
            <a:t>(Data Store)</a:t>
          </a:r>
        </a:p>
      </dgm:t>
    </dgm:pt>
    <dgm:pt modelId="{10D3DA2E-B533-4E82-801C-E9FE23524102}" type="parTrans" cxnId="{20D9F2FA-5401-4C24-BD30-16D51F2D75CB}">
      <dgm:prSet/>
      <dgm:spPr/>
      <dgm:t>
        <a:bodyPr/>
        <a:lstStyle/>
        <a:p>
          <a:endParaRPr lang="en-US">
            <a:latin typeface="Adobe Caslon Pro" panose="0205050205050A020403" pitchFamily="18" charset="0"/>
          </a:endParaRPr>
        </a:p>
      </dgm:t>
    </dgm:pt>
    <dgm:pt modelId="{C62B74EE-55AF-4464-ABDB-AA9BFAFD85E2}" type="sibTrans" cxnId="{20D9F2FA-5401-4C24-BD30-16D51F2D75CB}">
      <dgm:prSet/>
      <dgm:spPr/>
      <dgm:t>
        <a:bodyPr/>
        <a:lstStyle/>
        <a:p>
          <a:endParaRPr lang="en-US">
            <a:latin typeface="Adobe Caslon Pro" panose="0205050205050A020403" pitchFamily="18" charset="0"/>
          </a:endParaRPr>
        </a:p>
      </dgm:t>
    </dgm:pt>
    <dgm:pt modelId="{4A237F84-20B8-4171-A25D-882C64FC8E5F}">
      <dgm:prSet/>
      <dgm:spPr/>
      <dgm:t>
        <a:bodyPr/>
        <a:lstStyle/>
        <a:p>
          <a:r>
            <a:rPr lang="en-US" dirty="0">
              <a:latin typeface="Adobe Caslon Pro" panose="0205050205050A020403" pitchFamily="18" charset="0"/>
            </a:rPr>
            <a:t>4. </a:t>
          </a:r>
          <a:r>
            <a:rPr lang="en-US" dirty="0" err="1">
              <a:latin typeface="Adobe Caslon Pro" panose="0205050205050A020403" pitchFamily="18" charset="0"/>
            </a:rPr>
            <a:t>Entitas</a:t>
          </a:r>
          <a:r>
            <a:rPr lang="en-US" dirty="0">
              <a:latin typeface="Adobe Caslon Pro" panose="0205050205050A020403" pitchFamily="18" charset="0"/>
            </a:rPr>
            <a:t> </a:t>
          </a:r>
          <a:r>
            <a:rPr lang="en-US" dirty="0" err="1">
              <a:latin typeface="Adobe Caslon Pro" panose="0205050205050A020403" pitchFamily="18" charset="0"/>
            </a:rPr>
            <a:t>Eksternal</a:t>
          </a:r>
          <a:endParaRPr lang="en-US" dirty="0">
            <a:latin typeface="Adobe Caslon Pro" panose="0205050205050A020403" pitchFamily="18" charset="0"/>
          </a:endParaRPr>
        </a:p>
      </dgm:t>
    </dgm:pt>
    <dgm:pt modelId="{EB2F2700-23E8-4BC8-82CF-B76D736588A7}" type="parTrans" cxnId="{EB1537BE-2286-46AD-A428-56A7F5EBE608}">
      <dgm:prSet/>
      <dgm:spPr/>
      <dgm:t>
        <a:bodyPr/>
        <a:lstStyle/>
        <a:p>
          <a:endParaRPr lang="en-US">
            <a:latin typeface="Adobe Caslon Pro" panose="0205050205050A020403" pitchFamily="18" charset="0"/>
          </a:endParaRPr>
        </a:p>
      </dgm:t>
    </dgm:pt>
    <dgm:pt modelId="{636A8EA5-7034-4F8A-9A21-215FC1018D6F}" type="sibTrans" cxnId="{EB1537BE-2286-46AD-A428-56A7F5EBE608}">
      <dgm:prSet/>
      <dgm:spPr/>
      <dgm:t>
        <a:bodyPr/>
        <a:lstStyle/>
        <a:p>
          <a:endParaRPr lang="en-US">
            <a:latin typeface="Adobe Caslon Pro" panose="0205050205050A020403" pitchFamily="18" charset="0"/>
          </a:endParaRPr>
        </a:p>
      </dgm:t>
    </dgm:pt>
    <dgm:pt modelId="{772C0EEF-840D-40FF-9347-C1B89C0A4919}" type="pres">
      <dgm:prSet presAssocID="{C5928A9D-2363-4AF5-8401-43150C6A558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id-ID"/>
        </a:p>
      </dgm:t>
    </dgm:pt>
    <dgm:pt modelId="{3A2A11A2-EFC7-48D5-8C5F-137D92B85BC0}" type="pres">
      <dgm:prSet presAssocID="{DBA6AF0D-253E-42CD-BB8A-45823E5EB68B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A27965F5-0440-43C9-822F-390B51F18C71}" type="pres">
      <dgm:prSet presAssocID="{6DB8D22D-C892-4BB4-8841-D47AF79487C6}" presName="spacer" presStyleCnt="0"/>
      <dgm:spPr/>
    </dgm:pt>
    <dgm:pt modelId="{EB3083D3-6FDB-400D-8998-556CA41DC29A}" type="pres">
      <dgm:prSet presAssocID="{0FFB5BE1-3D44-4A48-93C1-22CCAB55B65E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D4DAE689-76D0-4E75-A892-0C8060BAC769}" type="pres">
      <dgm:prSet presAssocID="{77CC4822-F12B-4925-85B1-F11E36E4D97A}" presName="spacer" presStyleCnt="0"/>
      <dgm:spPr/>
    </dgm:pt>
    <dgm:pt modelId="{72F6A68C-2D7F-4915-8CDF-A122014CC7FA}" type="pres">
      <dgm:prSet presAssocID="{298580F4-EE64-46CF-B897-4A8B000F69D9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58C29759-911C-4517-B597-55DCEDEF9192}" type="pres">
      <dgm:prSet presAssocID="{C62B74EE-55AF-4464-ABDB-AA9BFAFD85E2}" presName="spacer" presStyleCnt="0"/>
      <dgm:spPr/>
    </dgm:pt>
    <dgm:pt modelId="{DCE1018E-6F58-43F2-86FA-D00461B5BD7D}" type="pres">
      <dgm:prSet presAssocID="{4A237F84-20B8-4171-A25D-882C64FC8E5F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id-ID"/>
        </a:p>
      </dgm:t>
    </dgm:pt>
  </dgm:ptLst>
  <dgm:cxnLst>
    <dgm:cxn modelId="{20D9F2FA-5401-4C24-BD30-16D51F2D75CB}" srcId="{C5928A9D-2363-4AF5-8401-43150C6A5581}" destId="{298580F4-EE64-46CF-B897-4A8B000F69D9}" srcOrd="2" destOrd="0" parTransId="{10D3DA2E-B533-4E82-801C-E9FE23524102}" sibTransId="{C62B74EE-55AF-4464-ABDB-AA9BFAFD85E2}"/>
    <dgm:cxn modelId="{FA3E4E32-CA3C-45BA-8272-563B3876C9E8}" type="presOf" srcId="{C5928A9D-2363-4AF5-8401-43150C6A5581}" destId="{772C0EEF-840D-40FF-9347-C1B89C0A4919}" srcOrd="0" destOrd="0" presId="urn:microsoft.com/office/officeart/2005/8/layout/vList2"/>
    <dgm:cxn modelId="{20D5C409-9F89-49EE-BFE9-96F03AA21082}" type="presOf" srcId="{0FFB5BE1-3D44-4A48-93C1-22CCAB55B65E}" destId="{EB3083D3-6FDB-400D-8998-556CA41DC29A}" srcOrd="0" destOrd="0" presId="urn:microsoft.com/office/officeart/2005/8/layout/vList2"/>
    <dgm:cxn modelId="{EB1537BE-2286-46AD-A428-56A7F5EBE608}" srcId="{C5928A9D-2363-4AF5-8401-43150C6A5581}" destId="{4A237F84-20B8-4171-A25D-882C64FC8E5F}" srcOrd="3" destOrd="0" parTransId="{EB2F2700-23E8-4BC8-82CF-B76D736588A7}" sibTransId="{636A8EA5-7034-4F8A-9A21-215FC1018D6F}"/>
    <dgm:cxn modelId="{32F0537D-A82B-4435-9C31-4A1628A98A3C}" type="presOf" srcId="{DBA6AF0D-253E-42CD-BB8A-45823E5EB68B}" destId="{3A2A11A2-EFC7-48D5-8C5F-137D92B85BC0}" srcOrd="0" destOrd="0" presId="urn:microsoft.com/office/officeart/2005/8/layout/vList2"/>
    <dgm:cxn modelId="{708E3EF4-7ED9-4CF6-A856-3C83F0C8E1A9}" srcId="{C5928A9D-2363-4AF5-8401-43150C6A5581}" destId="{DBA6AF0D-253E-42CD-BB8A-45823E5EB68B}" srcOrd="0" destOrd="0" parTransId="{4F1221B4-FBE8-468D-BB36-DDFBE555F60D}" sibTransId="{6DB8D22D-C892-4BB4-8841-D47AF79487C6}"/>
    <dgm:cxn modelId="{A9AC912F-9EF0-46BD-ABE5-F0DAB31832D2}" type="presOf" srcId="{4A237F84-20B8-4171-A25D-882C64FC8E5F}" destId="{DCE1018E-6F58-43F2-86FA-D00461B5BD7D}" srcOrd="0" destOrd="0" presId="urn:microsoft.com/office/officeart/2005/8/layout/vList2"/>
    <dgm:cxn modelId="{50C40D6E-99CA-4DC3-A11D-07CC54878EF9}" type="presOf" srcId="{298580F4-EE64-46CF-B897-4A8B000F69D9}" destId="{72F6A68C-2D7F-4915-8CDF-A122014CC7FA}" srcOrd="0" destOrd="0" presId="urn:microsoft.com/office/officeart/2005/8/layout/vList2"/>
    <dgm:cxn modelId="{B6C3CC47-81D5-45A0-BF33-91859CE2F188}" srcId="{C5928A9D-2363-4AF5-8401-43150C6A5581}" destId="{0FFB5BE1-3D44-4A48-93C1-22CCAB55B65E}" srcOrd="1" destOrd="0" parTransId="{B85677EF-34E3-4385-AE1E-91137B6FF2E1}" sibTransId="{77CC4822-F12B-4925-85B1-F11E36E4D97A}"/>
    <dgm:cxn modelId="{F528A30D-DEFD-4D0A-AC45-E47DF05EAE1C}" type="presParOf" srcId="{772C0EEF-840D-40FF-9347-C1B89C0A4919}" destId="{3A2A11A2-EFC7-48D5-8C5F-137D92B85BC0}" srcOrd="0" destOrd="0" presId="urn:microsoft.com/office/officeart/2005/8/layout/vList2"/>
    <dgm:cxn modelId="{1470D7C0-D5B4-47FB-819F-5BC0A4D7E92D}" type="presParOf" srcId="{772C0EEF-840D-40FF-9347-C1B89C0A4919}" destId="{A27965F5-0440-43C9-822F-390B51F18C71}" srcOrd="1" destOrd="0" presId="urn:microsoft.com/office/officeart/2005/8/layout/vList2"/>
    <dgm:cxn modelId="{9AA7E423-872D-482B-A41D-F20F216ADBC6}" type="presParOf" srcId="{772C0EEF-840D-40FF-9347-C1B89C0A4919}" destId="{EB3083D3-6FDB-400D-8998-556CA41DC29A}" srcOrd="2" destOrd="0" presId="urn:microsoft.com/office/officeart/2005/8/layout/vList2"/>
    <dgm:cxn modelId="{B04050EC-F634-4481-89E6-1559909F463A}" type="presParOf" srcId="{772C0EEF-840D-40FF-9347-C1B89C0A4919}" destId="{D4DAE689-76D0-4E75-A892-0C8060BAC769}" srcOrd="3" destOrd="0" presId="urn:microsoft.com/office/officeart/2005/8/layout/vList2"/>
    <dgm:cxn modelId="{BAF59216-67D1-4576-B65C-D736EA7C871F}" type="presParOf" srcId="{772C0EEF-840D-40FF-9347-C1B89C0A4919}" destId="{72F6A68C-2D7F-4915-8CDF-A122014CC7FA}" srcOrd="4" destOrd="0" presId="urn:microsoft.com/office/officeart/2005/8/layout/vList2"/>
    <dgm:cxn modelId="{BF9491F3-8AFA-458D-A682-8914BAF16F3E}" type="presParOf" srcId="{772C0EEF-840D-40FF-9347-C1B89C0A4919}" destId="{58C29759-911C-4517-B597-55DCEDEF9192}" srcOrd="5" destOrd="0" presId="urn:microsoft.com/office/officeart/2005/8/layout/vList2"/>
    <dgm:cxn modelId="{A311181B-5B61-4551-890C-5221FD703669}" type="presParOf" srcId="{772C0EEF-840D-40FF-9347-C1B89C0A4919}" destId="{DCE1018E-6F58-43F2-86FA-D00461B5BD7D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2A11A2-EFC7-48D5-8C5F-137D92B85BC0}">
      <dsp:nvSpPr>
        <dsp:cNvPr id="0" name=""/>
        <dsp:cNvSpPr/>
      </dsp:nvSpPr>
      <dsp:spPr>
        <a:xfrm>
          <a:off x="0" y="396160"/>
          <a:ext cx="6096000" cy="7488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>
              <a:latin typeface="Adobe Caslon Pro" panose="0205050205050A020403" pitchFamily="18" charset="0"/>
            </a:rPr>
            <a:t>1. </a:t>
          </a:r>
          <a:r>
            <a:rPr lang="en-US" sz="3200" kern="1200" dirty="0" err="1">
              <a:latin typeface="Adobe Caslon Pro" panose="0205050205050A020403" pitchFamily="18" charset="0"/>
            </a:rPr>
            <a:t>Aliran</a:t>
          </a:r>
          <a:r>
            <a:rPr lang="en-US" sz="3200" kern="1200" dirty="0">
              <a:latin typeface="Adobe Caslon Pro" panose="0205050205050A020403" pitchFamily="18" charset="0"/>
            </a:rPr>
            <a:t> data </a:t>
          </a:r>
          <a:r>
            <a:rPr lang="en-US" sz="3200" i="1" kern="1200" dirty="0">
              <a:latin typeface="Adobe Caslon Pro" panose="0205050205050A020403" pitchFamily="18" charset="0"/>
            </a:rPr>
            <a:t>(Data Flow)</a:t>
          </a:r>
        </a:p>
      </dsp:txBody>
      <dsp:txXfrm>
        <a:off x="36553" y="432713"/>
        <a:ext cx="6022894" cy="675694"/>
      </dsp:txXfrm>
    </dsp:sp>
    <dsp:sp modelId="{EB3083D3-6FDB-400D-8998-556CA41DC29A}">
      <dsp:nvSpPr>
        <dsp:cNvPr id="0" name=""/>
        <dsp:cNvSpPr/>
      </dsp:nvSpPr>
      <dsp:spPr>
        <a:xfrm>
          <a:off x="0" y="1237120"/>
          <a:ext cx="6096000" cy="7488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>
              <a:latin typeface="Adobe Caslon Pro" panose="0205050205050A020403" pitchFamily="18" charset="0"/>
            </a:rPr>
            <a:t>2. Proses </a:t>
          </a:r>
        </a:p>
      </dsp:txBody>
      <dsp:txXfrm>
        <a:off x="36553" y="1273673"/>
        <a:ext cx="6022894" cy="675694"/>
      </dsp:txXfrm>
    </dsp:sp>
    <dsp:sp modelId="{72F6A68C-2D7F-4915-8CDF-A122014CC7FA}">
      <dsp:nvSpPr>
        <dsp:cNvPr id="0" name=""/>
        <dsp:cNvSpPr/>
      </dsp:nvSpPr>
      <dsp:spPr>
        <a:xfrm>
          <a:off x="0" y="2078080"/>
          <a:ext cx="6096000" cy="7488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>
              <a:latin typeface="Adobe Caslon Pro" panose="0205050205050A020403" pitchFamily="18" charset="0"/>
            </a:rPr>
            <a:t>3. </a:t>
          </a:r>
          <a:r>
            <a:rPr lang="en-US" sz="3200" kern="1200" dirty="0" err="1">
              <a:latin typeface="Adobe Caslon Pro" panose="0205050205050A020403" pitchFamily="18" charset="0"/>
            </a:rPr>
            <a:t>Penyimpanan</a:t>
          </a:r>
          <a:r>
            <a:rPr lang="en-US" sz="3200" kern="1200" dirty="0">
              <a:latin typeface="Adobe Caslon Pro" panose="0205050205050A020403" pitchFamily="18" charset="0"/>
            </a:rPr>
            <a:t> Data </a:t>
          </a:r>
          <a:r>
            <a:rPr lang="en-US" sz="3200" i="1" kern="1200" dirty="0">
              <a:latin typeface="Adobe Caslon Pro" panose="0205050205050A020403" pitchFamily="18" charset="0"/>
            </a:rPr>
            <a:t>(Data Store)</a:t>
          </a:r>
        </a:p>
      </dsp:txBody>
      <dsp:txXfrm>
        <a:off x="36553" y="2114633"/>
        <a:ext cx="6022894" cy="675694"/>
      </dsp:txXfrm>
    </dsp:sp>
    <dsp:sp modelId="{DCE1018E-6F58-43F2-86FA-D00461B5BD7D}">
      <dsp:nvSpPr>
        <dsp:cNvPr id="0" name=""/>
        <dsp:cNvSpPr/>
      </dsp:nvSpPr>
      <dsp:spPr>
        <a:xfrm>
          <a:off x="0" y="2919040"/>
          <a:ext cx="6096000" cy="7488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>
              <a:latin typeface="Adobe Caslon Pro" panose="0205050205050A020403" pitchFamily="18" charset="0"/>
            </a:rPr>
            <a:t>4. </a:t>
          </a:r>
          <a:r>
            <a:rPr lang="en-US" sz="3200" kern="1200" dirty="0" err="1">
              <a:latin typeface="Adobe Caslon Pro" panose="0205050205050A020403" pitchFamily="18" charset="0"/>
            </a:rPr>
            <a:t>Entitas</a:t>
          </a:r>
          <a:r>
            <a:rPr lang="en-US" sz="3200" kern="1200" dirty="0">
              <a:latin typeface="Adobe Caslon Pro" panose="0205050205050A020403" pitchFamily="18" charset="0"/>
            </a:rPr>
            <a:t> </a:t>
          </a:r>
          <a:r>
            <a:rPr lang="en-US" sz="3200" kern="1200" dirty="0" err="1">
              <a:latin typeface="Adobe Caslon Pro" panose="0205050205050A020403" pitchFamily="18" charset="0"/>
            </a:rPr>
            <a:t>Eksternal</a:t>
          </a:r>
          <a:endParaRPr lang="en-US" sz="3200" kern="1200" dirty="0">
            <a:latin typeface="Adobe Caslon Pro" panose="0205050205050A020403" pitchFamily="18" charset="0"/>
          </a:endParaRPr>
        </a:p>
      </dsp:txBody>
      <dsp:txXfrm>
        <a:off x="36553" y="2955593"/>
        <a:ext cx="6022894" cy="6756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E8D1ED-C36D-465C-88DA-A725FF11F541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DEB1D4-0E0D-4371-9F2F-04AF160B6C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0120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b="1" cap="all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4AD1F74E-067F-4114-946E-7AFDD89FF8A6}" type="datetimeFigureOut">
              <a:rPr lang="id-ID" smtClean="0"/>
              <a:t>04/11/2020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/>
          <a:lstStyle/>
          <a:p>
            <a:fld id="{6266F487-E4D1-4EEC-8C16-74D956A9A62D}" type="slidenum">
              <a:rPr lang="id-ID" smtClean="0"/>
              <a:t>‹#›</a:t>
            </a:fld>
            <a:endParaRPr lang="id-ID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4AD1F74E-067F-4114-946E-7AFDD89FF8A6}" type="datetimeFigureOut">
              <a:rPr lang="id-ID" smtClean="0"/>
              <a:t>04/11/2020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/>
          <a:lstStyle/>
          <a:p>
            <a:fld id="{6266F487-E4D1-4EEC-8C16-74D956A9A62D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4AD1F74E-067F-4114-946E-7AFDD89FF8A6}" type="datetimeFigureOut">
              <a:rPr lang="id-ID" smtClean="0"/>
              <a:t>04/11/2020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/>
          <a:lstStyle/>
          <a:p>
            <a:fld id="{6266F487-E4D1-4EEC-8C16-74D956A9A62D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7211671" cy="9906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164" y="1649506"/>
            <a:ext cx="8220635" cy="4827494"/>
          </a:xfrm>
        </p:spPr>
        <p:txBody>
          <a:bodyPr/>
          <a:lstStyle>
            <a:lvl1pPr>
              <a:defRPr>
                <a:latin typeface="Adobe Caslon Pro" panose="0205050205050A020403" pitchFamily="18" charset="0"/>
              </a:defRPr>
            </a:lvl1pPr>
            <a:lvl2pPr>
              <a:defRPr>
                <a:latin typeface="Adobe Caslon Pro" panose="0205050205050A020403" pitchFamily="18" charset="0"/>
              </a:defRPr>
            </a:lvl2pPr>
            <a:lvl3pPr>
              <a:defRPr>
                <a:latin typeface="Adobe Caslon Pro" panose="0205050205050A020403" pitchFamily="18" charset="0"/>
              </a:defRPr>
            </a:lvl3pPr>
            <a:lvl4pPr>
              <a:defRPr>
                <a:latin typeface="Adobe Caslon Pro" panose="0205050205050A020403" pitchFamily="18" charset="0"/>
              </a:defRPr>
            </a:lvl4pPr>
            <a:lvl5pPr>
              <a:defRPr>
                <a:latin typeface="Adobe Caslon Pro" panose="0205050205050A020403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620688"/>
            <a:ext cx="896937" cy="896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4AD1F74E-067F-4114-946E-7AFDD89FF8A6}" type="datetimeFigureOut">
              <a:rPr lang="id-ID" smtClean="0"/>
              <a:t>04/11/2020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/>
          <a:lstStyle/>
          <a:p>
            <a:fld id="{6266F487-E4D1-4EEC-8C16-74D956A9A62D}" type="slidenum">
              <a:rPr lang="id-ID" smtClean="0"/>
              <a:t>‹#›</a:t>
            </a:fld>
            <a:endParaRPr lang="id-ID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4AD1F74E-067F-4114-946E-7AFDD89FF8A6}" type="datetimeFigureOut">
              <a:rPr lang="id-ID" smtClean="0"/>
              <a:t>04/11/2020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/>
          <a:lstStyle/>
          <a:p>
            <a:fld id="{6266F487-E4D1-4EEC-8C16-74D956A9A62D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4AD1F74E-067F-4114-946E-7AFDD89FF8A6}" type="datetimeFigureOut">
              <a:rPr lang="id-ID" smtClean="0"/>
              <a:t>04/11/2020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/>
          <a:lstStyle/>
          <a:p>
            <a:fld id="{6266F487-E4D1-4EEC-8C16-74D956A9A62D}" type="slidenum">
              <a:rPr lang="id-ID" smtClean="0"/>
              <a:t>‹#›</a:t>
            </a:fld>
            <a:endParaRPr lang="id-ID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4AD1F74E-067F-4114-946E-7AFDD89FF8A6}" type="datetimeFigureOut">
              <a:rPr lang="id-ID" smtClean="0"/>
              <a:t>04/11/2020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/>
          <a:lstStyle/>
          <a:p>
            <a:fld id="{6266F487-E4D1-4EEC-8C16-74D956A9A62D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4AD1F74E-067F-4114-946E-7AFDD89FF8A6}" type="datetimeFigureOut">
              <a:rPr lang="id-ID" smtClean="0"/>
              <a:t>04/11/2020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/>
          <a:lstStyle/>
          <a:p>
            <a:fld id="{6266F487-E4D1-4EEC-8C16-74D956A9A62D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4AD1F74E-067F-4114-946E-7AFDD89FF8A6}" type="datetimeFigureOut">
              <a:rPr lang="id-ID" smtClean="0"/>
              <a:t>04/11/2020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/>
          <a:lstStyle/>
          <a:p>
            <a:fld id="{6266F487-E4D1-4EEC-8C16-74D956A9A62D}" type="slidenum">
              <a:rPr lang="id-ID" smtClean="0"/>
              <a:t>‹#›</a:t>
            </a:fld>
            <a:endParaRPr lang="id-ID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4AD1F74E-067F-4114-946E-7AFDD89FF8A6}" type="datetimeFigureOut">
              <a:rPr lang="id-ID" smtClean="0"/>
              <a:t>04/11/2020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/>
          <a:lstStyle/>
          <a:p>
            <a:fld id="{6266F487-E4D1-4EEC-8C16-74D956A9A62D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none"/>
        </p:style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49224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1600" i="1" dirty="0" err="1">
                <a:latin typeface="Adobe Caslon Pro" panose="0205050205050A020403" pitchFamily="18" charset="0"/>
                <a:cs typeface="Arabic Typesetting" pitchFamily="66" charset="-78"/>
              </a:rPr>
              <a:t>Sistem</a:t>
            </a:r>
            <a:r>
              <a:rPr lang="en-US" sz="1600" i="1" baseline="0" dirty="0">
                <a:latin typeface="Adobe Caslon Pro" panose="0205050205050A020403" pitchFamily="18" charset="0"/>
                <a:cs typeface="Arabic Typesetting" pitchFamily="66" charset="-78"/>
              </a:rPr>
              <a:t> </a:t>
            </a:r>
            <a:r>
              <a:rPr lang="en-US" sz="1600" i="1" dirty="0" err="1">
                <a:latin typeface="Adobe Caslon Pro" panose="0205050205050A020403" pitchFamily="18" charset="0"/>
                <a:cs typeface="Arabic Typesetting" pitchFamily="66" charset="-78"/>
              </a:rPr>
              <a:t>Informasi</a:t>
            </a:r>
            <a:r>
              <a:rPr lang="id-ID" sz="1600" i="1" dirty="0">
                <a:latin typeface="Adobe Caslon Pro" panose="0205050205050A020403" pitchFamily="18" charset="0"/>
                <a:cs typeface="Arabic Typesetting" pitchFamily="66" charset="-78"/>
              </a:rPr>
              <a:t> Akuntansi-2020-Sistem</a:t>
            </a:r>
            <a:r>
              <a:rPr lang="id-ID" sz="1600" i="1" baseline="0" dirty="0">
                <a:latin typeface="Adobe Caslon Pro" panose="0205050205050A020403" pitchFamily="18" charset="0"/>
                <a:cs typeface="Arabic Typesetting" pitchFamily="66" charset="-78"/>
              </a:rPr>
              <a:t> Informasi	</a:t>
            </a:r>
            <a:r>
              <a:rPr lang="id-ID" sz="1600" i="1" dirty="0">
                <a:latin typeface="Adobe Caslon Pro" panose="0205050205050A020403" pitchFamily="18" charset="0"/>
                <a:cs typeface="Arabic Typesetting" pitchFamily="66" charset="-78"/>
              </a:rPr>
              <a:t>		Fitri Ayuning Tyas, M. Kom.</a:t>
            </a:r>
            <a:endParaRPr lang="en-US" sz="1600" i="1" dirty="0">
              <a:latin typeface="Adobe Caslon Pro" panose="0205050205050A020403" pitchFamily="18" charset="0"/>
              <a:cs typeface="Arabic Typesetting" pitchFamily="66" charset="-78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200" b="1" kern="1200" spc="-100" baseline="0">
          <a:solidFill>
            <a:schemeClr val="tx1"/>
          </a:solidFill>
          <a:latin typeface="Adobe Caslon Pro Bold" panose="0205070206050A020403" pitchFamily="18" charset="0"/>
          <a:ea typeface="+mj-ea"/>
          <a:cs typeface="+mj-cs"/>
        </a:defRPr>
      </a:lvl1pPr>
    </p:titleStyle>
    <p:bodyStyle>
      <a:lvl1pPr marL="361950" indent="-361950" algn="just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Wingdings" pitchFamily="2" charset="2"/>
        <a:buChar char="q"/>
        <a:defRPr sz="2400" kern="1200">
          <a:solidFill>
            <a:schemeClr val="tx1"/>
          </a:solidFill>
          <a:latin typeface="Adobe Caslon Pro" panose="0205050205050A020403" pitchFamily="18" charset="0"/>
          <a:ea typeface="+mn-ea"/>
          <a:cs typeface="+mn-cs"/>
        </a:defRPr>
      </a:lvl1pPr>
      <a:lvl2pPr marL="715963" indent="-358775" algn="just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Wingdings" pitchFamily="2" charset="2"/>
        <a:buChar char="q"/>
        <a:defRPr sz="2000" kern="1200">
          <a:solidFill>
            <a:schemeClr val="tx1"/>
          </a:solidFill>
          <a:latin typeface="Adobe Caslon Pro" panose="0205050205050A020403" pitchFamily="18" charset="0"/>
          <a:ea typeface="+mn-ea"/>
          <a:cs typeface="+mn-cs"/>
        </a:defRPr>
      </a:lvl2pPr>
      <a:lvl3pPr marL="1077913" indent="-366713" algn="just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" pitchFamily="2" charset="2"/>
        <a:buChar char="q"/>
        <a:tabLst/>
        <a:defRPr sz="1800" kern="1200">
          <a:solidFill>
            <a:schemeClr val="tx1"/>
          </a:solidFill>
          <a:latin typeface="Adobe Caslon Pro" panose="0205050205050A020403" pitchFamily="18" charset="0"/>
          <a:ea typeface="+mn-ea"/>
          <a:cs typeface="+mn-cs"/>
        </a:defRPr>
      </a:lvl3pPr>
      <a:lvl4pPr marL="1433513" indent="-358775" algn="just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q"/>
        <a:tabLst/>
        <a:defRPr sz="1600" kern="1200">
          <a:solidFill>
            <a:schemeClr val="tx1"/>
          </a:solidFill>
          <a:latin typeface="Adobe Caslon Pro" panose="0205050205050A020403" pitchFamily="18" charset="0"/>
          <a:ea typeface="+mn-ea"/>
          <a:cs typeface="+mn-cs"/>
        </a:defRPr>
      </a:lvl4pPr>
      <a:lvl5pPr marL="1795463" indent="-361950" algn="just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Wingdings" pitchFamily="2" charset="2"/>
        <a:buChar char="q"/>
        <a:defRPr sz="1400" kern="1200" baseline="0">
          <a:solidFill>
            <a:schemeClr val="tx1"/>
          </a:solidFill>
          <a:latin typeface="Adobe Caslon Pro" panose="0205050205050A020403" pitchFamily="18" charset="0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72891"/>
            <a:ext cx="7848600" cy="1125934"/>
          </a:xfrm>
        </p:spPr>
        <p:txBody>
          <a:bodyPr anchor="ctr">
            <a:noAutofit/>
          </a:bodyPr>
          <a:lstStyle/>
          <a:p>
            <a:pPr algn="ctr"/>
            <a:r>
              <a:rPr lang="id-ID" sz="2800" dirty="0">
                <a:cs typeface="Aharoni" pitchFamily="2" charset="-79"/>
              </a:rPr>
              <a:t>Sistem informasi akuntansi</a:t>
            </a:r>
            <a:br>
              <a:rPr lang="id-ID" sz="2800" dirty="0">
                <a:cs typeface="Aharoni" pitchFamily="2" charset="-79"/>
              </a:rPr>
            </a:br>
            <a:r>
              <a:rPr lang="id-ID" sz="2800" dirty="0">
                <a:cs typeface="Aharoni" pitchFamily="2" charset="-79"/>
              </a:rPr>
              <a:t>(SIA)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pPr marL="342900" indent="-342900">
              <a:buFont typeface="Wingdings" pitchFamily="2" charset="2"/>
              <a:buChar char="q"/>
            </a:pPr>
            <a:endParaRPr lang="id-ID" dirty="0">
              <a:solidFill>
                <a:schemeClr val="tx1"/>
              </a:solidFill>
            </a:endParaRPr>
          </a:p>
          <a:p>
            <a:pPr marL="342900" indent="-342900">
              <a:buFont typeface="Wingdings" pitchFamily="2" charset="2"/>
              <a:buChar char="q"/>
            </a:pPr>
            <a:r>
              <a:rPr lang="id-ID" dirty="0">
                <a:solidFill>
                  <a:schemeClr val="tx1"/>
                </a:solidFill>
              </a:rPr>
              <a:t>Fitri Ayuning Tyas, M. Kom.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id-ID" dirty="0">
                <a:solidFill>
                  <a:schemeClr val="tx1"/>
                </a:solidFill>
              </a:rPr>
              <a:t>yas.0373@gmail.com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id-ID" dirty="0">
                <a:solidFill>
                  <a:schemeClr val="tx1"/>
                </a:solidFill>
              </a:rPr>
              <a:t>081804767700</a:t>
            </a:r>
            <a:endParaRPr lang="en-US" dirty="0">
              <a:solidFill>
                <a:schemeClr val="tx1"/>
              </a:solidFill>
            </a:endParaRPr>
          </a:p>
          <a:p>
            <a:pPr marL="342900" indent="-342900">
              <a:buFont typeface="Wingdings" pitchFamily="2" charset="2"/>
              <a:buChar char="q"/>
            </a:pPr>
            <a:r>
              <a:rPr lang="en-US" dirty="0">
                <a:solidFill>
                  <a:schemeClr val="tx1"/>
                </a:solidFill>
              </a:rPr>
              <a:t>tyas-tamimy.com</a:t>
            </a:r>
            <a:endParaRPr lang="id-ID" dirty="0">
              <a:solidFill>
                <a:schemeClr val="tx1"/>
              </a:solidFill>
            </a:endParaRPr>
          </a:p>
        </p:txBody>
      </p:sp>
      <p:pic>
        <p:nvPicPr>
          <p:cNvPr id="6" name="Picture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729600" y="447869"/>
            <a:ext cx="1684800" cy="168498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28599774"/>
      </p:ext>
    </p:extLst>
  </p:cSld>
  <p:clrMapOvr>
    <a:masterClrMapping/>
  </p:clrMapOvr>
  <p:transition spd="slow">
    <p:randomBar dir="vert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i="1" dirty="0" smtClean="0"/>
              <a:t>Data Store</a:t>
            </a:r>
            <a:endParaRPr lang="id-ID" i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37703712"/>
              </p:ext>
            </p:extLst>
          </p:nvPr>
        </p:nvGraphicFramePr>
        <p:xfrm>
          <a:off x="466725" y="1649413"/>
          <a:ext cx="8220076" cy="3114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3027"/>
                <a:gridCol w="6347049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>
                          <a:latin typeface="Adobe Caslon Pro"/>
                        </a:rPr>
                        <a:t>Simbol</a:t>
                      </a:r>
                      <a:endParaRPr lang="id-ID" dirty="0">
                        <a:latin typeface="Adobe Caslon Pro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>
                          <a:latin typeface="Adobe Caslon Pro"/>
                        </a:rPr>
                        <a:t>Keterangan</a:t>
                      </a:r>
                      <a:endParaRPr lang="id-ID" dirty="0">
                        <a:latin typeface="Adobe Caslon Pro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id-ID" dirty="0" smtClean="0">
                        <a:latin typeface="Adobe Caslon Pro"/>
                      </a:endParaRPr>
                    </a:p>
                    <a:p>
                      <a:endParaRPr lang="id-ID" dirty="0" smtClean="0">
                        <a:latin typeface="Adobe Caslon Pro"/>
                      </a:endParaRPr>
                    </a:p>
                    <a:p>
                      <a:endParaRPr lang="id-ID" dirty="0">
                        <a:latin typeface="Adobe Caslon Pro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>
                          <a:latin typeface="Adobe Caslon Pro"/>
                        </a:rPr>
                        <a:t>Data disimpan</a:t>
                      </a:r>
                      <a:r>
                        <a:rPr lang="id-ID" baseline="0" dirty="0" smtClean="0">
                          <a:latin typeface="Adobe Caslon Pro"/>
                        </a:rPr>
                        <a:t> secara elektronik ke dalam </a:t>
                      </a:r>
                      <a:r>
                        <a:rPr lang="id-ID" i="1" baseline="0" dirty="0" smtClean="0">
                          <a:latin typeface="Adobe Caslon Pro"/>
                        </a:rPr>
                        <a:t>database</a:t>
                      </a:r>
                      <a:endParaRPr lang="id-ID" i="1" dirty="0">
                        <a:latin typeface="Adobe Caslon Pro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id-ID" dirty="0" smtClean="0">
                        <a:latin typeface="Adobe Caslon Pro"/>
                      </a:endParaRPr>
                    </a:p>
                    <a:p>
                      <a:endParaRPr lang="id-ID" dirty="0" smtClean="0">
                        <a:latin typeface="Adobe Caslon Pro"/>
                      </a:endParaRPr>
                    </a:p>
                    <a:p>
                      <a:endParaRPr lang="id-ID" dirty="0">
                        <a:latin typeface="Adobe Caslon Pro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i="1" dirty="0" smtClean="0">
                          <a:latin typeface="Adobe Caslon Pro"/>
                        </a:rPr>
                        <a:t>Magnetic tape</a:t>
                      </a:r>
                      <a:endParaRPr lang="id-ID" i="1" dirty="0">
                        <a:latin typeface="Adobe Caslon Pro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id-ID" dirty="0" smtClean="0">
                        <a:latin typeface="Adobe Caslon Pro"/>
                      </a:endParaRPr>
                    </a:p>
                    <a:p>
                      <a:endParaRPr lang="id-ID" dirty="0" smtClean="0">
                        <a:latin typeface="Adobe Caslon Pro"/>
                      </a:endParaRPr>
                    </a:p>
                    <a:p>
                      <a:endParaRPr lang="id-ID" dirty="0">
                        <a:latin typeface="Adobe Caslon Pro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>
                          <a:latin typeface="Adobe Caslon Pro"/>
                        </a:rPr>
                        <a:t>Arsip dokumen kertas</a:t>
                      </a:r>
                      <a:endParaRPr lang="id-ID" dirty="0">
                        <a:latin typeface="Adobe Caslon Pro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Flowchart: Magnetic Disk 5"/>
          <p:cNvSpPr/>
          <p:nvPr/>
        </p:nvSpPr>
        <p:spPr>
          <a:xfrm>
            <a:off x="971600" y="2060848"/>
            <a:ext cx="792088" cy="828092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7" name="Flowchart: Sequential Access Storage 6"/>
          <p:cNvSpPr/>
          <p:nvPr/>
        </p:nvSpPr>
        <p:spPr>
          <a:xfrm>
            <a:off x="924633" y="3068960"/>
            <a:ext cx="792088" cy="648072"/>
          </a:xfrm>
          <a:prstGeom prst="flowChartMagnetic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8" name="Flowchart: Merge 7"/>
          <p:cNvSpPr/>
          <p:nvPr/>
        </p:nvSpPr>
        <p:spPr>
          <a:xfrm>
            <a:off x="924633" y="3910186"/>
            <a:ext cx="792088" cy="814958"/>
          </a:xfrm>
          <a:prstGeom prst="flowChartMer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1616381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i="1" dirty="0" smtClean="0"/>
              <a:t>Annotation</a:t>
            </a:r>
            <a:r>
              <a:rPr lang="id-ID" dirty="0" smtClean="0"/>
              <a:t> dan lain-lain</a:t>
            </a:r>
            <a:endParaRPr lang="id-ID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1880789"/>
              </p:ext>
            </p:extLst>
          </p:nvPr>
        </p:nvGraphicFramePr>
        <p:xfrm>
          <a:off x="466725" y="1649413"/>
          <a:ext cx="8220076" cy="4211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3027"/>
                <a:gridCol w="6347049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>
                          <a:latin typeface="Adobe Caslon Pro"/>
                        </a:rPr>
                        <a:t>Simbol</a:t>
                      </a:r>
                      <a:endParaRPr lang="id-ID" dirty="0">
                        <a:latin typeface="Adobe Caslon Pro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>
                          <a:latin typeface="Adobe Caslon Pro"/>
                        </a:rPr>
                        <a:t>Keterangan</a:t>
                      </a:r>
                      <a:endParaRPr lang="id-ID" dirty="0">
                        <a:latin typeface="Adobe Caslon Pro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id-ID" dirty="0" smtClean="0">
                        <a:latin typeface="Adobe Caslon Pro"/>
                      </a:endParaRPr>
                    </a:p>
                    <a:p>
                      <a:endParaRPr lang="id-ID" dirty="0">
                        <a:latin typeface="Adobe Caslon Pro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>
                          <a:latin typeface="Adobe Caslon Pro"/>
                        </a:rPr>
                        <a:t>Tambahan berupa komentar, catatan, atau keterangan</a:t>
                      </a:r>
                      <a:endParaRPr lang="id-ID" dirty="0">
                        <a:latin typeface="Adobe Caslon Pro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id-ID" dirty="0" smtClean="0">
                        <a:latin typeface="Adobe Caslon Pro"/>
                      </a:endParaRPr>
                    </a:p>
                    <a:p>
                      <a:endParaRPr lang="id-ID" dirty="0">
                        <a:latin typeface="Adobe Caslon Pro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>
                          <a:latin typeface="Adobe Caslon Pro"/>
                        </a:rPr>
                        <a:t>Permulaan atau akhir proses</a:t>
                      </a:r>
                      <a:endParaRPr lang="id-ID" dirty="0">
                        <a:latin typeface="Adobe Caslon Pro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id-ID" dirty="0" smtClean="0">
                        <a:latin typeface="Adobe Caslon Pro"/>
                      </a:endParaRPr>
                    </a:p>
                    <a:p>
                      <a:endParaRPr lang="id-ID" dirty="0">
                        <a:latin typeface="Adobe Caslon Pro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>
                          <a:latin typeface="Adobe Caslon Pro"/>
                        </a:rPr>
                        <a:t>Aliran proses atau dokumen</a:t>
                      </a:r>
                      <a:endParaRPr lang="id-ID" dirty="0">
                        <a:latin typeface="Adobe Caslon Pro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id-ID" dirty="0" smtClean="0">
                        <a:latin typeface="Adobe Caslon Pro"/>
                      </a:endParaRPr>
                    </a:p>
                    <a:p>
                      <a:endParaRPr lang="id-ID" dirty="0">
                        <a:latin typeface="Adobe Caslon Pro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>
                          <a:latin typeface="Adobe Caslon Pro"/>
                        </a:rPr>
                        <a:t>Masuk dari atau keluar ke halaman lain</a:t>
                      </a:r>
                      <a:endParaRPr lang="id-ID" dirty="0">
                        <a:latin typeface="Adobe Caslon Pro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id-ID" dirty="0" smtClean="0">
                        <a:latin typeface="Adobe Caslon Pro"/>
                      </a:endParaRPr>
                    </a:p>
                    <a:p>
                      <a:endParaRPr lang="id-ID" dirty="0">
                        <a:latin typeface="Adobe Caslon Pro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>
                          <a:latin typeface="Adobe Caslon Pro"/>
                        </a:rPr>
                        <a:t>Menghubungkan aliran pemrosesan pada halaman yang sama untuk</a:t>
                      </a:r>
                      <a:r>
                        <a:rPr lang="id-ID" baseline="0" dirty="0" smtClean="0">
                          <a:latin typeface="Adobe Caslon Pro"/>
                        </a:rPr>
                        <a:t> menghindari garis yang saling silang</a:t>
                      </a:r>
                      <a:endParaRPr lang="id-ID" dirty="0">
                        <a:latin typeface="Adobe Caslon Pro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id-ID" dirty="0">
                        <a:latin typeface="Adobe Caslon Pro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>
                          <a:latin typeface="Adobe Caslon Pro"/>
                        </a:rPr>
                        <a:t>Pengambilan keputusan</a:t>
                      </a:r>
                    </a:p>
                    <a:p>
                      <a:endParaRPr lang="id-ID" dirty="0">
                        <a:latin typeface="Adobe Caslon Pro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Flowchart: Off-page Connector 8"/>
          <p:cNvSpPr/>
          <p:nvPr/>
        </p:nvSpPr>
        <p:spPr>
          <a:xfrm>
            <a:off x="1155080" y="3944066"/>
            <a:ext cx="542578" cy="576008"/>
          </a:xfrm>
          <a:prstGeom prst="flowChartOffpage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1" name="Line 11"/>
          <p:cNvSpPr>
            <a:spLocks noChangeShapeType="1"/>
          </p:cNvSpPr>
          <p:nvPr/>
        </p:nvSpPr>
        <p:spPr bwMode="auto">
          <a:xfrm flipH="1">
            <a:off x="802482" y="2353198"/>
            <a:ext cx="445622" cy="0"/>
          </a:xfrm>
          <a:prstGeom prst="line">
            <a:avLst/>
          </a:prstGeom>
          <a:noFill/>
          <a:ln w="28575">
            <a:solidFill>
              <a:schemeClr val="accent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id-ID"/>
          </a:p>
        </p:txBody>
      </p:sp>
      <p:sp>
        <p:nvSpPr>
          <p:cNvPr id="12" name="Freeform 5"/>
          <p:cNvSpPr>
            <a:spLocks/>
          </p:cNvSpPr>
          <p:nvPr/>
        </p:nvSpPr>
        <p:spPr bwMode="auto">
          <a:xfrm>
            <a:off x="1248819" y="2132856"/>
            <a:ext cx="617015" cy="436910"/>
          </a:xfrm>
          <a:custGeom>
            <a:avLst/>
            <a:gdLst>
              <a:gd name="T0" fmla="*/ 0 w 864"/>
              <a:gd name="T1" fmla="*/ 0 h 463"/>
              <a:gd name="T2" fmla="*/ 864 w 864"/>
              <a:gd name="T3" fmla="*/ 0 h 463"/>
              <a:gd name="T4" fmla="*/ 864 w 864"/>
              <a:gd name="T5" fmla="*/ 12 h 463"/>
              <a:gd name="T6" fmla="*/ 12 w 864"/>
              <a:gd name="T7" fmla="*/ 12 h 463"/>
              <a:gd name="T8" fmla="*/ 12 w 864"/>
              <a:gd name="T9" fmla="*/ 450 h 463"/>
              <a:gd name="T10" fmla="*/ 864 w 864"/>
              <a:gd name="T11" fmla="*/ 450 h 463"/>
              <a:gd name="T12" fmla="*/ 864 w 864"/>
              <a:gd name="T13" fmla="*/ 463 h 463"/>
              <a:gd name="T14" fmla="*/ 0 w 864"/>
              <a:gd name="T15" fmla="*/ 463 h 463"/>
              <a:gd name="T16" fmla="*/ 0 w 864"/>
              <a:gd name="T17" fmla="*/ 0 h 463"/>
              <a:gd name="T18" fmla="*/ 0 w 864"/>
              <a:gd name="T19" fmla="*/ 0 h 463"/>
              <a:gd name="T20" fmla="*/ 0 w 864"/>
              <a:gd name="T21" fmla="*/ 0 h 4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864" h="463">
                <a:moveTo>
                  <a:pt x="0" y="0"/>
                </a:moveTo>
                <a:lnTo>
                  <a:pt x="864" y="0"/>
                </a:lnTo>
                <a:lnTo>
                  <a:pt x="864" y="12"/>
                </a:lnTo>
                <a:lnTo>
                  <a:pt x="12" y="12"/>
                </a:lnTo>
                <a:lnTo>
                  <a:pt x="12" y="450"/>
                </a:lnTo>
                <a:lnTo>
                  <a:pt x="864" y="450"/>
                </a:lnTo>
                <a:lnTo>
                  <a:pt x="864" y="463"/>
                </a:lnTo>
                <a:lnTo>
                  <a:pt x="0" y="463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4" name="AutoShape 3"/>
          <p:cNvSpPr>
            <a:spLocks noChangeAspect="1" noChangeArrowheads="1" noTextEdit="1"/>
          </p:cNvSpPr>
          <p:nvPr/>
        </p:nvSpPr>
        <p:spPr bwMode="auto">
          <a:xfrm>
            <a:off x="731044" y="5301208"/>
            <a:ext cx="1390650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5" name="Freeform 6"/>
          <p:cNvSpPr>
            <a:spLocks/>
          </p:cNvSpPr>
          <p:nvPr/>
        </p:nvSpPr>
        <p:spPr bwMode="auto">
          <a:xfrm>
            <a:off x="661851" y="2747838"/>
            <a:ext cx="1344613" cy="465138"/>
          </a:xfrm>
          <a:custGeom>
            <a:avLst/>
            <a:gdLst>
              <a:gd name="T0" fmla="*/ 116 w 847"/>
              <a:gd name="T1" fmla="*/ 293 h 293"/>
              <a:gd name="T2" fmla="*/ 97 w 847"/>
              <a:gd name="T3" fmla="*/ 292 h 293"/>
              <a:gd name="T4" fmla="*/ 72 w 847"/>
              <a:gd name="T5" fmla="*/ 284 h 293"/>
              <a:gd name="T6" fmla="*/ 51 w 847"/>
              <a:gd name="T7" fmla="*/ 271 h 293"/>
              <a:gd name="T8" fmla="*/ 34 w 847"/>
              <a:gd name="T9" fmla="*/ 254 h 293"/>
              <a:gd name="T10" fmla="*/ 20 w 847"/>
              <a:gd name="T11" fmla="*/ 232 h 293"/>
              <a:gd name="T12" fmla="*/ 9 w 847"/>
              <a:gd name="T13" fmla="*/ 208 h 293"/>
              <a:gd name="T14" fmla="*/ 3 w 847"/>
              <a:gd name="T15" fmla="*/ 181 h 293"/>
              <a:gd name="T16" fmla="*/ 0 w 847"/>
              <a:gd name="T17" fmla="*/ 144 h 293"/>
              <a:gd name="T18" fmla="*/ 2 w 847"/>
              <a:gd name="T19" fmla="*/ 122 h 293"/>
              <a:gd name="T20" fmla="*/ 7 w 847"/>
              <a:gd name="T21" fmla="*/ 95 h 293"/>
              <a:gd name="T22" fmla="*/ 16 w 847"/>
              <a:gd name="T23" fmla="*/ 70 h 293"/>
              <a:gd name="T24" fmla="*/ 29 w 847"/>
              <a:gd name="T25" fmla="*/ 47 h 293"/>
              <a:gd name="T26" fmla="*/ 44 w 847"/>
              <a:gd name="T27" fmla="*/ 29 h 293"/>
              <a:gd name="T28" fmla="*/ 63 w 847"/>
              <a:gd name="T29" fmla="*/ 15 h 293"/>
              <a:gd name="T30" fmla="*/ 85 w 847"/>
              <a:gd name="T31" fmla="*/ 5 h 293"/>
              <a:gd name="T32" fmla="*/ 116 w 847"/>
              <a:gd name="T33" fmla="*/ 0 h 293"/>
              <a:gd name="T34" fmla="*/ 732 w 847"/>
              <a:gd name="T35" fmla="*/ 0 h 293"/>
              <a:gd name="T36" fmla="*/ 759 w 847"/>
              <a:gd name="T37" fmla="*/ 4 h 293"/>
              <a:gd name="T38" fmla="*/ 782 w 847"/>
              <a:gd name="T39" fmla="*/ 13 h 293"/>
              <a:gd name="T40" fmla="*/ 802 w 847"/>
              <a:gd name="T41" fmla="*/ 28 h 293"/>
              <a:gd name="T42" fmla="*/ 818 w 847"/>
              <a:gd name="T43" fmla="*/ 47 h 293"/>
              <a:gd name="T44" fmla="*/ 831 w 847"/>
              <a:gd name="T45" fmla="*/ 70 h 293"/>
              <a:gd name="T46" fmla="*/ 840 w 847"/>
              <a:gd name="T47" fmla="*/ 96 h 293"/>
              <a:gd name="T48" fmla="*/ 845 w 847"/>
              <a:gd name="T49" fmla="*/ 124 h 293"/>
              <a:gd name="T50" fmla="*/ 847 w 847"/>
              <a:gd name="T51" fmla="*/ 155 h 293"/>
              <a:gd name="T52" fmla="*/ 843 w 847"/>
              <a:gd name="T53" fmla="*/ 184 h 293"/>
              <a:gd name="T54" fmla="*/ 835 w 847"/>
              <a:gd name="T55" fmla="*/ 212 h 293"/>
              <a:gd name="T56" fmla="*/ 822 w 847"/>
              <a:gd name="T57" fmla="*/ 237 h 293"/>
              <a:gd name="T58" fmla="*/ 807 w 847"/>
              <a:gd name="T59" fmla="*/ 258 h 293"/>
              <a:gd name="T60" fmla="*/ 788 w 847"/>
              <a:gd name="T61" fmla="*/ 276 h 293"/>
              <a:gd name="T62" fmla="*/ 767 w 847"/>
              <a:gd name="T63" fmla="*/ 288 h 293"/>
              <a:gd name="T64" fmla="*/ 744 w 847"/>
              <a:gd name="T65" fmla="*/ 293 h 293"/>
              <a:gd name="T66" fmla="*/ 727 w 847"/>
              <a:gd name="T67" fmla="*/ 293 h 2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847" h="293">
                <a:moveTo>
                  <a:pt x="727" y="293"/>
                </a:moveTo>
                <a:lnTo>
                  <a:pt x="116" y="293"/>
                </a:lnTo>
                <a:lnTo>
                  <a:pt x="110" y="293"/>
                </a:lnTo>
                <a:lnTo>
                  <a:pt x="97" y="292"/>
                </a:lnTo>
                <a:lnTo>
                  <a:pt x="84" y="289"/>
                </a:lnTo>
                <a:lnTo>
                  <a:pt x="72" y="284"/>
                </a:lnTo>
                <a:lnTo>
                  <a:pt x="62" y="278"/>
                </a:lnTo>
                <a:lnTo>
                  <a:pt x="51" y="271"/>
                </a:lnTo>
                <a:lnTo>
                  <a:pt x="42" y="263"/>
                </a:lnTo>
                <a:lnTo>
                  <a:pt x="34" y="254"/>
                </a:lnTo>
                <a:lnTo>
                  <a:pt x="26" y="243"/>
                </a:lnTo>
                <a:lnTo>
                  <a:pt x="20" y="232"/>
                </a:lnTo>
                <a:lnTo>
                  <a:pt x="14" y="220"/>
                </a:lnTo>
                <a:lnTo>
                  <a:pt x="9" y="208"/>
                </a:lnTo>
                <a:lnTo>
                  <a:pt x="5" y="194"/>
                </a:lnTo>
                <a:lnTo>
                  <a:pt x="3" y="181"/>
                </a:lnTo>
                <a:lnTo>
                  <a:pt x="1" y="166"/>
                </a:lnTo>
                <a:lnTo>
                  <a:pt x="0" y="144"/>
                </a:lnTo>
                <a:lnTo>
                  <a:pt x="0" y="137"/>
                </a:lnTo>
                <a:lnTo>
                  <a:pt x="2" y="122"/>
                </a:lnTo>
                <a:lnTo>
                  <a:pt x="4" y="108"/>
                </a:lnTo>
                <a:lnTo>
                  <a:pt x="7" y="95"/>
                </a:lnTo>
                <a:lnTo>
                  <a:pt x="11" y="82"/>
                </a:lnTo>
                <a:lnTo>
                  <a:pt x="16" y="70"/>
                </a:lnTo>
                <a:lnTo>
                  <a:pt x="22" y="58"/>
                </a:lnTo>
                <a:lnTo>
                  <a:pt x="29" y="47"/>
                </a:lnTo>
                <a:lnTo>
                  <a:pt x="36" y="38"/>
                </a:lnTo>
                <a:lnTo>
                  <a:pt x="44" y="29"/>
                </a:lnTo>
                <a:lnTo>
                  <a:pt x="53" y="21"/>
                </a:lnTo>
                <a:lnTo>
                  <a:pt x="63" y="15"/>
                </a:lnTo>
                <a:lnTo>
                  <a:pt x="74" y="9"/>
                </a:lnTo>
                <a:lnTo>
                  <a:pt x="85" y="5"/>
                </a:lnTo>
                <a:lnTo>
                  <a:pt x="97" y="2"/>
                </a:lnTo>
                <a:lnTo>
                  <a:pt x="116" y="0"/>
                </a:lnTo>
                <a:lnTo>
                  <a:pt x="724" y="0"/>
                </a:lnTo>
                <a:lnTo>
                  <a:pt x="732" y="0"/>
                </a:lnTo>
                <a:lnTo>
                  <a:pt x="746" y="1"/>
                </a:lnTo>
                <a:lnTo>
                  <a:pt x="759" y="4"/>
                </a:lnTo>
                <a:lnTo>
                  <a:pt x="771" y="8"/>
                </a:lnTo>
                <a:lnTo>
                  <a:pt x="782" y="13"/>
                </a:lnTo>
                <a:lnTo>
                  <a:pt x="793" y="20"/>
                </a:lnTo>
                <a:lnTo>
                  <a:pt x="802" y="28"/>
                </a:lnTo>
                <a:lnTo>
                  <a:pt x="811" y="37"/>
                </a:lnTo>
                <a:lnTo>
                  <a:pt x="818" y="47"/>
                </a:lnTo>
                <a:lnTo>
                  <a:pt x="825" y="58"/>
                </a:lnTo>
                <a:lnTo>
                  <a:pt x="831" y="70"/>
                </a:lnTo>
                <a:lnTo>
                  <a:pt x="836" y="83"/>
                </a:lnTo>
                <a:lnTo>
                  <a:pt x="840" y="96"/>
                </a:lnTo>
                <a:lnTo>
                  <a:pt x="843" y="110"/>
                </a:lnTo>
                <a:lnTo>
                  <a:pt x="845" y="124"/>
                </a:lnTo>
                <a:lnTo>
                  <a:pt x="847" y="147"/>
                </a:lnTo>
                <a:lnTo>
                  <a:pt x="847" y="155"/>
                </a:lnTo>
                <a:lnTo>
                  <a:pt x="846" y="169"/>
                </a:lnTo>
                <a:lnTo>
                  <a:pt x="843" y="184"/>
                </a:lnTo>
                <a:lnTo>
                  <a:pt x="840" y="198"/>
                </a:lnTo>
                <a:lnTo>
                  <a:pt x="835" y="212"/>
                </a:lnTo>
                <a:lnTo>
                  <a:pt x="829" y="225"/>
                </a:lnTo>
                <a:lnTo>
                  <a:pt x="822" y="237"/>
                </a:lnTo>
                <a:lnTo>
                  <a:pt x="815" y="248"/>
                </a:lnTo>
                <a:lnTo>
                  <a:pt x="807" y="258"/>
                </a:lnTo>
                <a:lnTo>
                  <a:pt x="798" y="268"/>
                </a:lnTo>
                <a:lnTo>
                  <a:pt x="788" y="276"/>
                </a:lnTo>
                <a:lnTo>
                  <a:pt x="778" y="282"/>
                </a:lnTo>
                <a:lnTo>
                  <a:pt x="767" y="288"/>
                </a:lnTo>
                <a:lnTo>
                  <a:pt x="756" y="291"/>
                </a:lnTo>
                <a:lnTo>
                  <a:pt x="744" y="293"/>
                </a:lnTo>
                <a:lnTo>
                  <a:pt x="727" y="293"/>
                </a:lnTo>
                <a:lnTo>
                  <a:pt x="727" y="293"/>
                </a:lnTo>
                <a:close/>
              </a:path>
            </a:pathLst>
          </a:cu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938114" y="3608992"/>
            <a:ext cx="792088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Flowchart: Connector 17"/>
          <p:cNvSpPr/>
          <p:nvPr/>
        </p:nvSpPr>
        <p:spPr>
          <a:xfrm>
            <a:off x="1228347" y="4653136"/>
            <a:ext cx="396044" cy="432048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9" name="Flowchart: Decision 18"/>
          <p:cNvSpPr/>
          <p:nvPr/>
        </p:nvSpPr>
        <p:spPr>
          <a:xfrm>
            <a:off x="1000677" y="5249551"/>
            <a:ext cx="851384" cy="569181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936839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Tugas 1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Buatlah </a:t>
            </a:r>
            <a:r>
              <a:rPr lang="id-ID" i="1" dirty="0" smtClean="0"/>
              <a:t>Flowchart </a:t>
            </a:r>
            <a:r>
              <a:rPr lang="id-ID" dirty="0" smtClean="0"/>
              <a:t>dari salah satu proses bisnis pada Sistem Informasi Akuntansi!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956140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</a:t>
            </a:r>
            <a:r>
              <a:rPr lang="en-US" dirty="0"/>
              <a:t>Flow Diagram (DFD)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/>
              <a:t>DFD </a:t>
            </a:r>
            <a:r>
              <a:rPr lang="en-US" dirty="0" err="1"/>
              <a:t>diperkenalkan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Tom DeMarco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Chris </a:t>
            </a:r>
            <a:r>
              <a:rPr lang="en-US" dirty="0" err="1">
                <a:solidFill>
                  <a:srgbClr val="FF0000"/>
                </a:solidFill>
              </a:rPr>
              <a:t>Gane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Trish </a:t>
            </a:r>
            <a:r>
              <a:rPr lang="en-US" dirty="0" err="1">
                <a:solidFill>
                  <a:srgbClr val="FF0000"/>
                </a:solidFill>
              </a:rPr>
              <a:t>Sarson</a:t>
            </a:r>
            <a:r>
              <a:rPr lang="en-US" dirty="0"/>
              <a:t>.</a:t>
            </a:r>
          </a:p>
          <a:p>
            <a:pPr algn="just"/>
            <a:r>
              <a:rPr lang="en-US" dirty="0">
                <a:solidFill>
                  <a:srgbClr val="00B0F0"/>
                </a:solidFill>
              </a:rPr>
              <a:t>DFD </a:t>
            </a:r>
            <a:r>
              <a:rPr lang="en-US" dirty="0" err="1">
                <a:solidFill>
                  <a:srgbClr val="00B0F0"/>
                </a:solidFill>
              </a:rPr>
              <a:t>adalah</a:t>
            </a:r>
            <a:r>
              <a:rPr lang="en-US" dirty="0">
                <a:solidFill>
                  <a:srgbClr val="00B0F0"/>
                </a:solidFill>
              </a:rPr>
              <a:t> model proses yang </a:t>
            </a:r>
            <a:r>
              <a:rPr lang="en-US" dirty="0" err="1">
                <a:solidFill>
                  <a:srgbClr val="00B0F0"/>
                </a:solidFill>
              </a:rPr>
              <a:t>digunakan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untuk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menggambarkan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aliran</a:t>
            </a:r>
            <a:r>
              <a:rPr lang="en-US" dirty="0">
                <a:solidFill>
                  <a:srgbClr val="00B0F0"/>
                </a:solidFill>
              </a:rPr>
              <a:t> data </a:t>
            </a:r>
            <a:r>
              <a:rPr lang="en-US" dirty="0" err="1">
                <a:solidFill>
                  <a:srgbClr val="00B0F0"/>
                </a:solidFill>
              </a:rPr>
              <a:t>melalui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sebuah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sistem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dan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tugas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atau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pengolahan</a:t>
            </a:r>
            <a:r>
              <a:rPr lang="en-US" dirty="0">
                <a:solidFill>
                  <a:srgbClr val="00B0F0"/>
                </a:solidFill>
              </a:rPr>
              <a:t> yang </a:t>
            </a:r>
            <a:r>
              <a:rPr lang="en-US" dirty="0" err="1">
                <a:solidFill>
                  <a:srgbClr val="00B0F0"/>
                </a:solidFill>
              </a:rPr>
              <a:t>dilakukan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oleh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sistem</a:t>
            </a:r>
            <a:r>
              <a:rPr lang="en-US" dirty="0">
                <a:solidFill>
                  <a:srgbClr val="00B0F0"/>
                </a:solidFill>
              </a:rPr>
              <a:t> (Whitten, </a:t>
            </a:r>
            <a:r>
              <a:rPr lang="en-US" dirty="0" err="1">
                <a:solidFill>
                  <a:srgbClr val="00B0F0"/>
                </a:solidFill>
              </a:rPr>
              <a:t>dkk</a:t>
            </a:r>
            <a:r>
              <a:rPr lang="en-US" dirty="0">
                <a:solidFill>
                  <a:srgbClr val="00B0F0"/>
                </a:solidFill>
              </a:rPr>
              <a:t> (2004)).</a:t>
            </a:r>
          </a:p>
          <a:p>
            <a:pPr algn="just"/>
            <a:r>
              <a:rPr lang="en-US" dirty="0"/>
              <a:t>DFD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tampilan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grafis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yang </a:t>
            </a:r>
            <a:r>
              <a:rPr lang="en-US" dirty="0" err="1"/>
              <a:t>memunculkan</a:t>
            </a:r>
            <a:r>
              <a:rPr lang="en-US" dirty="0"/>
              <a:t> </a:t>
            </a:r>
            <a:r>
              <a:rPr lang="en-US" dirty="0" err="1">
                <a:solidFill>
                  <a:srgbClr val="00B0F0"/>
                </a:solidFill>
              </a:rPr>
              <a:t>relasi</a:t>
            </a:r>
            <a:r>
              <a:rPr lang="en-US" dirty="0">
                <a:solidFill>
                  <a:srgbClr val="00B0F0"/>
                </a:solidFill>
              </a:rPr>
              <a:t>/ </a:t>
            </a:r>
            <a:r>
              <a:rPr lang="en-US" dirty="0" err="1">
                <a:solidFill>
                  <a:srgbClr val="00B0F0"/>
                </a:solidFill>
              </a:rPr>
              <a:t>hubungan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antara</a:t>
            </a:r>
            <a:r>
              <a:rPr lang="en-US" dirty="0">
                <a:solidFill>
                  <a:srgbClr val="00B0F0"/>
                </a:solidFill>
              </a:rPr>
              <a:t> proses </a:t>
            </a:r>
            <a:r>
              <a:rPr lang="en-US" dirty="0" err="1">
                <a:solidFill>
                  <a:srgbClr val="00B0F0"/>
                </a:solidFill>
              </a:rPr>
              <a:t>dan</a:t>
            </a:r>
            <a:r>
              <a:rPr lang="en-US" dirty="0">
                <a:solidFill>
                  <a:srgbClr val="00B0F0"/>
                </a:solidFill>
              </a:rPr>
              <a:t> data </a:t>
            </a:r>
            <a:r>
              <a:rPr lang="en-US" dirty="0" err="1">
                <a:solidFill>
                  <a:srgbClr val="00B0F0"/>
                </a:solidFill>
              </a:rPr>
              <a:t>berserta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kamus</a:t>
            </a:r>
            <a:r>
              <a:rPr lang="en-US" dirty="0">
                <a:solidFill>
                  <a:srgbClr val="00B0F0"/>
                </a:solidFill>
              </a:rPr>
              <a:t> data </a:t>
            </a:r>
            <a:r>
              <a:rPr lang="en-US" dirty="0"/>
              <a:t>yang </a:t>
            </a:r>
            <a:r>
              <a:rPr lang="en-US" dirty="0" err="1">
                <a:solidFill>
                  <a:srgbClr val="92D050"/>
                </a:solidFill>
              </a:rPr>
              <a:t>menjelaskan</a:t>
            </a:r>
            <a:r>
              <a:rPr lang="en-US" dirty="0">
                <a:solidFill>
                  <a:srgbClr val="92D050"/>
                </a:solidFill>
              </a:rPr>
              <a:t> </a:t>
            </a:r>
            <a:r>
              <a:rPr lang="en-US" dirty="0" err="1">
                <a:solidFill>
                  <a:srgbClr val="92D050"/>
                </a:solidFill>
              </a:rPr>
              <a:t>rincian</a:t>
            </a:r>
            <a:r>
              <a:rPr lang="en-US" dirty="0">
                <a:solidFill>
                  <a:srgbClr val="92D050"/>
                </a:solidFill>
              </a:rPr>
              <a:t> data </a:t>
            </a:r>
            <a:r>
              <a:rPr lang="en-US" dirty="0"/>
              <a:t>yang </a:t>
            </a:r>
            <a:r>
              <a:rPr lang="en-US" dirty="0" err="1"/>
              <a:t>dipergunakan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Diagram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menggambarkan</a:t>
            </a:r>
            <a:r>
              <a:rPr lang="en-US" dirty="0"/>
              <a:t> </a:t>
            </a:r>
            <a:r>
              <a:rPr lang="en-US" dirty="0" err="1"/>
              <a:t>aliran</a:t>
            </a:r>
            <a:r>
              <a:rPr lang="en-US" dirty="0"/>
              <a:t> data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,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data, proses yang </a:t>
            </a:r>
            <a:r>
              <a:rPr lang="en-US" dirty="0" err="1"/>
              <a:t>mengolah</a:t>
            </a:r>
            <a:r>
              <a:rPr lang="en-US" dirty="0"/>
              <a:t> data </a:t>
            </a:r>
            <a:r>
              <a:rPr lang="en-US" dirty="0" err="1"/>
              <a:t>tersebut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tempat</a:t>
            </a:r>
            <a:r>
              <a:rPr lang="en-US" dirty="0"/>
              <a:t> </a:t>
            </a:r>
            <a:r>
              <a:rPr lang="en-US" dirty="0" err="1"/>
              <a:t>penyimpanan</a:t>
            </a:r>
            <a:r>
              <a:rPr lang="en-US" dirty="0"/>
              <a:t> </a:t>
            </a:r>
            <a:r>
              <a:rPr lang="en-US" dirty="0" err="1"/>
              <a:t>datanya</a:t>
            </a:r>
            <a:r>
              <a:rPr lang="en-US" dirty="0"/>
              <a:t>.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57445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Data </a:t>
            </a:r>
            <a:r>
              <a:rPr lang="en-US" dirty="0"/>
              <a:t>Flow Diagram (DFD) (</a:t>
            </a:r>
            <a:r>
              <a:rPr lang="en-US" dirty="0" err="1"/>
              <a:t>lanjut</a:t>
            </a:r>
            <a:r>
              <a:rPr lang="en-US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800" dirty="0"/>
              <a:t>DFD </a:t>
            </a:r>
            <a:r>
              <a:rPr lang="en-US" sz="2800" dirty="0" err="1"/>
              <a:t>merupakan</a:t>
            </a:r>
            <a:r>
              <a:rPr lang="en-US" sz="2800" dirty="0"/>
              <a:t> </a:t>
            </a:r>
            <a:r>
              <a:rPr lang="en-US" sz="2800" dirty="0" err="1"/>
              <a:t>salah</a:t>
            </a:r>
            <a:r>
              <a:rPr lang="en-US" sz="2800" dirty="0"/>
              <a:t> </a:t>
            </a:r>
            <a:r>
              <a:rPr lang="en-US" sz="2800" dirty="0" err="1"/>
              <a:t>satu</a:t>
            </a:r>
            <a:r>
              <a:rPr lang="en-US" sz="2800" dirty="0"/>
              <a:t> </a:t>
            </a:r>
            <a:r>
              <a:rPr lang="en-US" sz="2800" dirty="0" err="1"/>
              <a:t>teknik</a:t>
            </a:r>
            <a:r>
              <a:rPr lang="en-US" sz="2800" dirty="0"/>
              <a:t> yang </a:t>
            </a:r>
            <a:r>
              <a:rPr lang="en-US" sz="2800" dirty="0" err="1"/>
              <a:t>cukup</a:t>
            </a:r>
            <a:r>
              <a:rPr lang="en-US" sz="2800" dirty="0"/>
              <a:t> </a:t>
            </a:r>
            <a:r>
              <a:rPr lang="en-US" sz="2800" dirty="0" err="1"/>
              <a:t>penting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menganalisa</a:t>
            </a:r>
            <a:r>
              <a:rPr lang="en-US" sz="2800" dirty="0"/>
              <a:t> </a:t>
            </a:r>
            <a:r>
              <a:rPr lang="en-US" sz="2800" dirty="0" err="1"/>
              <a:t>sistem</a:t>
            </a:r>
            <a:r>
              <a:rPr lang="en-US" sz="2800" dirty="0"/>
              <a:t> </a:t>
            </a:r>
            <a:r>
              <a:rPr lang="en-US" sz="2800" dirty="0" err="1"/>
              <a:t>karena</a:t>
            </a:r>
            <a:r>
              <a:rPr lang="en-US" sz="2800" dirty="0"/>
              <a:t> (Al </a:t>
            </a:r>
            <a:r>
              <a:rPr lang="en-US" sz="2800" dirty="0" err="1"/>
              <a:t>Fatta</a:t>
            </a:r>
            <a:r>
              <a:rPr lang="en-US" sz="2800" dirty="0"/>
              <a:t>, 2007): </a:t>
            </a:r>
          </a:p>
          <a:p>
            <a:pPr marL="731520" lvl="1" indent="-457200" algn="just">
              <a:buFont typeface="+mj-lt"/>
              <a:buAutoNum type="arabicPeriod"/>
            </a:pPr>
            <a:r>
              <a:rPr lang="en-US" sz="2800" dirty="0" err="1">
                <a:solidFill>
                  <a:srgbClr val="00B0F0"/>
                </a:solidFill>
              </a:rPr>
              <a:t>Dapat</a:t>
            </a:r>
            <a:r>
              <a:rPr lang="en-US" sz="2800" dirty="0">
                <a:solidFill>
                  <a:srgbClr val="00B0F0"/>
                </a:solidFill>
              </a:rPr>
              <a:t> </a:t>
            </a:r>
            <a:r>
              <a:rPr lang="en-US" sz="2800" dirty="0" err="1">
                <a:solidFill>
                  <a:srgbClr val="00B0F0"/>
                </a:solidFill>
              </a:rPr>
              <a:t>mendefinisikan</a:t>
            </a:r>
            <a:r>
              <a:rPr lang="en-US" sz="2800" dirty="0">
                <a:solidFill>
                  <a:srgbClr val="00B0F0"/>
                </a:solidFill>
              </a:rPr>
              <a:t> </a:t>
            </a:r>
            <a:r>
              <a:rPr lang="en-US" sz="2800" dirty="0" err="1">
                <a:solidFill>
                  <a:srgbClr val="00B0F0"/>
                </a:solidFill>
              </a:rPr>
              <a:t>batasan</a:t>
            </a:r>
            <a:r>
              <a:rPr lang="en-US" sz="2800" dirty="0">
                <a:solidFill>
                  <a:srgbClr val="00B0F0"/>
                </a:solidFill>
              </a:rPr>
              <a:t> </a:t>
            </a:r>
            <a:r>
              <a:rPr lang="en-US" sz="2800" dirty="0" err="1">
                <a:solidFill>
                  <a:srgbClr val="00B0F0"/>
                </a:solidFill>
              </a:rPr>
              <a:t>sistem</a:t>
            </a:r>
            <a:endParaRPr lang="en-US" sz="2800" dirty="0">
              <a:solidFill>
                <a:srgbClr val="00B0F0"/>
              </a:solidFill>
            </a:endParaRPr>
          </a:p>
          <a:p>
            <a:pPr marL="731520" lvl="1" indent="-457200" algn="just">
              <a:buFont typeface="+mj-lt"/>
              <a:buAutoNum type="arabicPeriod"/>
            </a:pPr>
            <a:r>
              <a:rPr lang="en-US" sz="2800" dirty="0" err="1">
                <a:solidFill>
                  <a:srgbClr val="00B0F0"/>
                </a:solidFill>
              </a:rPr>
              <a:t>Membantu</a:t>
            </a:r>
            <a:r>
              <a:rPr lang="en-US" sz="2800" dirty="0">
                <a:solidFill>
                  <a:srgbClr val="00B0F0"/>
                </a:solidFill>
              </a:rPr>
              <a:t> </a:t>
            </a:r>
            <a:r>
              <a:rPr lang="en-US" sz="2800" dirty="0" err="1">
                <a:solidFill>
                  <a:srgbClr val="00B0F0"/>
                </a:solidFill>
              </a:rPr>
              <a:t>memeriksa</a:t>
            </a:r>
            <a:r>
              <a:rPr lang="en-US" sz="2800" dirty="0">
                <a:solidFill>
                  <a:srgbClr val="00B0F0"/>
                </a:solidFill>
              </a:rPr>
              <a:t>  </a:t>
            </a:r>
            <a:r>
              <a:rPr lang="en-US" sz="2800" dirty="0" err="1">
                <a:solidFill>
                  <a:srgbClr val="00B0F0"/>
                </a:solidFill>
              </a:rPr>
              <a:t>kebenaran</a:t>
            </a:r>
            <a:r>
              <a:rPr lang="en-US" sz="2800" dirty="0">
                <a:solidFill>
                  <a:srgbClr val="00B0F0"/>
                </a:solidFill>
              </a:rPr>
              <a:t> </a:t>
            </a:r>
            <a:r>
              <a:rPr lang="en-US" sz="2800" dirty="0" err="1">
                <a:solidFill>
                  <a:srgbClr val="00B0F0"/>
                </a:solidFill>
              </a:rPr>
              <a:t>dan</a:t>
            </a:r>
            <a:r>
              <a:rPr lang="en-US" sz="2800" dirty="0">
                <a:solidFill>
                  <a:srgbClr val="00B0F0"/>
                </a:solidFill>
              </a:rPr>
              <a:t> </a:t>
            </a:r>
            <a:r>
              <a:rPr lang="en-US" sz="2800" dirty="0" err="1">
                <a:solidFill>
                  <a:srgbClr val="00B0F0"/>
                </a:solidFill>
              </a:rPr>
              <a:t>kelengkapan</a:t>
            </a:r>
            <a:r>
              <a:rPr lang="en-US" sz="2800" dirty="0">
                <a:solidFill>
                  <a:srgbClr val="00B0F0"/>
                </a:solidFill>
              </a:rPr>
              <a:t> </a:t>
            </a:r>
            <a:r>
              <a:rPr lang="en-US" sz="2800" dirty="0" err="1">
                <a:solidFill>
                  <a:srgbClr val="00B0F0"/>
                </a:solidFill>
              </a:rPr>
              <a:t>aliran</a:t>
            </a:r>
            <a:r>
              <a:rPr lang="en-US" sz="2800" dirty="0">
                <a:solidFill>
                  <a:srgbClr val="00B0F0"/>
                </a:solidFill>
              </a:rPr>
              <a:t> </a:t>
            </a:r>
            <a:r>
              <a:rPr lang="en-US" sz="2800" dirty="0" err="1">
                <a:solidFill>
                  <a:srgbClr val="00B0F0"/>
                </a:solidFill>
              </a:rPr>
              <a:t>informasi</a:t>
            </a:r>
            <a:r>
              <a:rPr lang="en-US" sz="2800" dirty="0">
                <a:solidFill>
                  <a:srgbClr val="00B0F0"/>
                </a:solidFill>
              </a:rPr>
              <a:t> </a:t>
            </a:r>
          </a:p>
          <a:p>
            <a:pPr marL="731520" lvl="1" indent="-457200" algn="just">
              <a:buFont typeface="+mj-lt"/>
              <a:buAutoNum type="arabicPeriod"/>
            </a:pPr>
            <a:r>
              <a:rPr lang="en-US" sz="2800" dirty="0" err="1">
                <a:solidFill>
                  <a:srgbClr val="00B0F0"/>
                </a:solidFill>
              </a:rPr>
              <a:t>Merupakan</a:t>
            </a:r>
            <a:r>
              <a:rPr lang="en-US" sz="2800" dirty="0">
                <a:solidFill>
                  <a:srgbClr val="00B0F0"/>
                </a:solidFill>
              </a:rPr>
              <a:t> </a:t>
            </a:r>
            <a:r>
              <a:rPr lang="en-US" sz="2800" dirty="0" err="1">
                <a:solidFill>
                  <a:srgbClr val="00B0F0"/>
                </a:solidFill>
              </a:rPr>
              <a:t>dasar</a:t>
            </a:r>
            <a:r>
              <a:rPr lang="en-US" sz="2800" dirty="0">
                <a:solidFill>
                  <a:srgbClr val="00B0F0"/>
                </a:solidFill>
              </a:rPr>
              <a:t> </a:t>
            </a:r>
            <a:r>
              <a:rPr lang="en-US" sz="2800" dirty="0" err="1">
                <a:solidFill>
                  <a:srgbClr val="00B0F0"/>
                </a:solidFill>
              </a:rPr>
              <a:t>perancangan</a:t>
            </a:r>
            <a:r>
              <a:rPr lang="en-US" sz="2800" dirty="0">
                <a:solidFill>
                  <a:srgbClr val="00B0F0"/>
                </a:solidFill>
              </a:rPr>
              <a:t> </a:t>
            </a:r>
            <a:r>
              <a:rPr lang="en-US" sz="2800" dirty="0" err="1">
                <a:solidFill>
                  <a:srgbClr val="00B0F0"/>
                </a:solidFill>
              </a:rPr>
              <a:t>dengan</a:t>
            </a:r>
            <a:r>
              <a:rPr lang="en-US" sz="2800" dirty="0">
                <a:solidFill>
                  <a:srgbClr val="00B0F0"/>
                </a:solidFill>
              </a:rPr>
              <a:t>  </a:t>
            </a:r>
            <a:r>
              <a:rPr lang="en-US" sz="2800" dirty="0" err="1">
                <a:solidFill>
                  <a:srgbClr val="00B0F0"/>
                </a:solidFill>
              </a:rPr>
              <a:t>memunculkan</a:t>
            </a:r>
            <a:r>
              <a:rPr lang="en-US" sz="2800" dirty="0">
                <a:solidFill>
                  <a:srgbClr val="00B0F0"/>
                </a:solidFill>
              </a:rPr>
              <a:t> proses-proses </a:t>
            </a:r>
            <a:r>
              <a:rPr lang="en-US" sz="2800" dirty="0" err="1">
                <a:solidFill>
                  <a:srgbClr val="00B0F0"/>
                </a:solidFill>
              </a:rPr>
              <a:t>pengolahan</a:t>
            </a:r>
            <a:r>
              <a:rPr lang="en-US" sz="2800" dirty="0">
                <a:solidFill>
                  <a:srgbClr val="00B0F0"/>
                </a:solidFill>
              </a:rPr>
              <a:t> data</a:t>
            </a:r>
          </a:p>
        </p:txBody>
      </p:sp>
    </p:spTree>
    <p:extLst>
      <p:ext uri="{BB962C8B-B14F-4D97-AF65-F5344CB8AC3E}">
        <p14:creationId xmlns:p14="http://schemas.microsoft.com/office/powerpoint/2010/main" val="39252718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Elemen</a:t>
            </a:r>
            <a:r>
              <a:rPr lang="en-US" dirty="0" smtClean="0"/>
              <a:t> </a:t>
            </a:r>
            <a:r>
              <a:rPr lang="en-US" dirty="0" err="1"/>
              <a:t>Pembuatan</a:t>
            </a:r>
            <a:r>
              <a:rPr lang="en-US" dirty="0"/>
              <a:t> DFD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Elemen</a:t>
            </a:r>
            <a:r>
              <a:rPr lang="en-US" dirty="0"/>
              <a:t> yang </a:t>
            </a:r>
            <a:r>
              <a:rPr lang="en-US" dirty="0" err="1"/>
              <a:t>membentuk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Data Flow Diagram, </a:t>
            </a:r>
            <a:r>
              <a:rPr lang="en-US" dirty="0" err="1"/>
              <a:t>yaitu</a:t>
            </a:r>
            <a:r>
              <a:rPr lang="en-US" dirty="0"/>
              <a:t> (Al </a:t>
            </a:r>
            <a:r>
              <a:rPr lang="en-US" dirty="0" err="1"/>
              <a:t>Fatta</a:t>
            </a:r>
            <a:r>
              <a:rPr lang="en-US" dirty="0"/>
              <a:t>, 2007):</a:t>
            </a:r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498541982"/>
              </p:ext>
            </p:extLst>
          </p:nvPr>
        </p:nvGraphicFramePr>
        <p:xfrm>
          <a:off x="2339752" y="2132856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643872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Aliran</a:t>
            </a:r>
            <a:r>
              <a:rPr lang="en-US" dirty="0" smtClean="0"/>
              <a:t> </a:t>
            </a:r>
            <a:r>
              <a:rPr lang="en-US" dirty="0"/>
              <a:t>Data </a:t>
            </a:r>
            <a:r>
              <a:rPr lang="en-US" i="1" dirty="0"/>
              <a:t>(Data Flow)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 algn="just">
              <a:buFont typeface="+mj-lt"/>
              <a:buAutoNum type="alphaLcPeriod"/>
            </a:pPr>
            <a:r>
              <a:rPr lang="en-US" dirty="0" err="1"/>
              <a:t>Penghubung</a:t>
            </a:r>
            <a:r>
              <a:rPr lang="en-US" dirty="0"/>
              <a:t> </a:t>
            </a:r>
            <a:r>
              <a:rPr lang="en-US" dirty="0" err="1"/>
              <a:t>antar</a:t>
            </a:r>
            <a:r>
              <a:rPr lang="en-US" dirty="0"/>
              <a:t> proses yang </a:t>
            </a:r>
            <a:r>
              <a:rPr lang="en-US" dirty="0" err="1"/>
              <a:t>merepresentasikan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yang </a:t>
            </a:r>
            <a:r>
              <a:rPr lang="en-US" dirty="0" err="1"/>
              <a:t>dibutuhkan</a:t>
            </a:r>
            <a:r>
              <a:rPr lang="en-US" dirty="0"/>
              <a:t> proses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masukan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yang </a:t>
            </a:r>
            <a:r>
              <a:rPr lang="en-US" dirty="0" err="1"/>
              <a:t>dihasilkan</a:t>
            </a:r>
            <a:r>
              <a:rPr lang="en-US" dirty="0"/>
              <a:t> proses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keluaran</a:t>
            </a:r>
            <a:r>
              <a:rPr lang="en-US" dirty="0"/>
              <a:t>.  </a:t>
            </a:r>
          </a:p>
          <a:p>
            <a:pPr marL="457200" indent="-457200" algn="just">
              <a:buFont typeface="+mj-lt"/>
              <a:buAutoNum type="alphaLcPeriod"/>
            </a:pPr>
            <a:r>
              <a:rPr lang="en-US" dirty="0" err="1"/>
              <a:t>Aliran</a:t>
            </a:r>
            <a:r>
              <a:rPr lang="en-US" dirty="0"/>
              <a:t> </a:t>
            </a:r>
            <a:r>
              <a:rPr lang="en-US" dirty="0" err="1"/>
              <a:t>paket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. </a:t>
            </a:r>
            <a:r>
              <a:rPr lang="en-US" dirty="0" err="1"/>
              <a:t>Umumnya</a:t>
            </a:r>
            <a:r>
              <a:rPr lang="en-US" dirty="0"/>
              <a:t> </a:t>
            </a:r>
            <a:r>
              <a:rPr lang="en-US" dirty="0" err="1"/>
              <a:t>mengalir</a:t>
            </a:r>
            <a:r>
              <a:rPr lang="en-US" dirty="0"/>
              <a:t> </a:t>
            </a:r>
            <a:r>
              <a:rPr lang="en-US" dirty="0" err="1"/>
              <a:t>antar</a:t>
            </a:r>
            <a:r>
              <a:rPr lang="en-US" dirty="0"/>
              <a:t> proses,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mengalir</a:t>
            </a:r>
            <a:r>
              <a:rPr lang="en-US" dirty="0"/>
              <a:t> </a:t>
            </a:r>
            <a:r>
              <a:rPr lang="en-US" dirty="0" err="1"/>
              <a:t>keluar</a:t>
            </a:r>
            <a:r>
              <a:rPr lang="en-US" dirty="0"/>
              <a:t> </a:t>
            </a:r>
            <a:r>
              <a:rPr lang="en-US" dirty="0" err="1"/>
              <a:t>masuk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file (data store)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data.</a:t>
            </a:r>
          </a:p>
          <a:p>
            <a:pPr marL="457200" indent="-457200" algn="just">
              <a:buFont typeface="+mj-lt"/>
              <a:buAutoNum type="alphaLcPeriod"/>
            </a:pPr>
            <a:r>
              <a:rPr lang="en-US" dirty="0"/>
              <a:t>Data yang </a:t>
            </a:r>
            <a:r>
              <a:rPr lang="en-US" dirty="0" err="1"/>
              <a:t>dinyatakan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aliran</a:t>
            </a:r>
            <a:r>
              <a:rPr lang="en-US" dirty="0"/>
              <a:t> data </a:t>
            </a:r>
            <a:r>
              <a:rPr lang="en-US" dirty="0" err="1"/>
              <a:t>boleh</a:t>
            </a:r>
            <a:r>
              <a:rPr lang="en-US" dirty="0"/>
              <a:t> </a:t>
            </a:r>
            <a:r>
              <a:rPr lang="en-US" dirty="0" err="1"/>
              <a:t>datang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dokumen</a:t>
            </a:r>
            <a:r>
              <a:rPr lang="en-US" dirty="0"/>
              <a:t>, </a:t>
            </a:r>
            <a:r>
              <a:rPr lang="en-US" dirty="0" err="1"/>
              <a:t>jadi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dirinci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dokumen-dokumen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. </a:t>
            </a:r>
          </a:p>
          <a:p>
            <a:pPr marL="457200" indent="-457200" algn="just">
              <a:buFont typeface="+mj-lt"/>
              <a:buAutoNum type="alphaLcPeriod"/>
            </a:pPr>
            <a:r>
              <a:rPr lang="en-US" dirty="0" err="1"/>
              <a:t>Diberi</a:t>
            </a:r>
            <a:r>
              <a:rPr lang="en-US" dirty="0"/>
              <a:t> </a:t>
            </a:r>
            <a:r>
              <a:rPr lang="en-US" dirty="0" err="1"/>
              <a:t>nama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substansi</a:t>
            </a:r>
            <a:r>
              <a:rPr lang="en-US" dirty="0"/>
              <a:t> </a:t>
            </a:r>
            <a:r>
              <a:rPr lang="en-US" dirty="0" err="1"/>
              <a:t>isi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paket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(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nama</a:t>
            </a:r>
            <a:r>
              <a:rPr lang="en-US" dirty="0"/>
              <a:t> </a:t>
            </a:r>
            <a:r>
              <a:rPr lang="en-US" dirty="0" err="1"/>
              <a:t>dokumen</a:t>
            </a:r>
            <a:r>
              <a:rPr lang="en-US" dirty="0"/>
              <a:t>) yang </a:t>
            </a:r>
            <a:r>
              <a:rPr lang="en-US" dirty="0" err="1"/>
              <a:t>mengalir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619254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Aliran</a:t>
            </a:r>
            <a:r>
              <a:rPr lang="en-US" dirty="0" smtClean="0"/>
              <a:t> </a:t>
            </a:r>
            <a:r>
              <a:rPr lang="en-US" dirty="0"/>
              <a:t>Data </a:t>
            </a:r>
            <a:r>
              <a:rPr lang="en-US" i="1" dirty="0"/>
              <a:t>(Data Flow) </a:t>
            </a:r>
            <a:r>
              <a:rPr lang="en-US" dirty="0"/>
              <a:t>(</a:t>
            </a:r>
            <a:r>
              <a:rPr lang="en-US" dirty="0" err="1"/>
              <a:t>lanjut</a:t>
            </a:r>
            <a:r>
              <a:rPr lang="en-US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en-US" sz="2800" dirty="0" err="1">
                <a:solidFill>
                  <a:srgbClr val="FF0000"/>
                </a:solidFill>
              </a:rPr>
              <a:t>Simbol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aliran</a:t>
            </a:r>
            <a:r>
              <a:rPr lang="en-US" sz="2800" dirty="0">
                <a:solidFill>
                  <a:srgbClr val="FF0000"/>
                </a:solidFill>
              </a:rPr>
              <a:t> data</a:t>
            </a:r>
          </a:p>
          <a:p>
            <a:pPr algn="just"/>
            <a:endParaRPr lang="en-US" sz="2800" dirty="0"/>
          </a:p>
          <a:p>
            <a:pPr algn="just"/>
            <a:endParaRPr lang="en-US" sz="2800" dirty="0"/>
          </a:p>
          <a:p>
            <a:pPr algn="just"/>
            <a:endParaRPr lang="en-US" sz="2800" dirty="0"/>
          </a:p>
          <a:p>
            <a:pPr marL="0" indent="0" algn="just">
              <a:buNone/>
            </a:pPr>
            <a:endParaRPr lang="en-US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5255" y="2564905"/>
            <a:ext cx="7813490" cy="18722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92715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Aliran</a:t>
            </a:r>
            <a:r>
              <a:rPr lang="en-US" dirty="0" smtClean="0"/>
              <a:t> </a:t>
            </a:r>
            <a:r>
              <a:rPr lang="en-US" dirty="0"/>
              <a:t>Data </a:t>
            </a:r>
            <a:r>
              <a:rPr lang="en-US" i="1" dirty="0"/>
              <a:t>(Data Flow) </a:t>
            </a:r>
            <a:r>
              <a:rPr lang="en-US" dirty="0"/>
              <a:t>(</a:t>
            </a:r>
            <a:r>
              <a:rPr lang="en-US" dirty="0" err="1"/>
              <a:t>lanjut</a:t>
            </a:r>
            <a:r>
              <a:rPr lang="en-US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en-US" sz="2000" dirty="0" err="1">
                <a:solidFill>
                  <a:srgbClr val="FF0000"/>
                </a:solidFill>
              </a:rPr>
              <a:t>Aturan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pembuatan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aliran</a:t>
            </a:r>
            <a:r>
              <a:rPr lang="en-US" sz="2000" dirty="0">
                <a:solidFill>
                  <a:srgbClr val="FF0000"/>
                </a:solidFill>
              </a:rPr>
              <a:t> data: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4502013"/>
              </p:ext>
            </p:extLst>
          </p:nvPr>
        </p:nvGraphicFramePr>
        <p:xfrm>
          <a:off x="539552" y="1988840"/>
          <a:ext cx="8147246" cy="3779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>
                  <a:extLst>
                    <a:ext uri="{9D8B030D-6E8A-4147-A177-3AD203B41FA5}">
                      <a16:colId xmlns:a16="http://schemas.microsoft.com/office/drawing/2014/main" xmlns="" val="298987120"/>
                    </a:ext>
                  </a:extLst>
                </a:gridCol>
                <a:gridCol w="3533562">
                  <a:extLst>
                    <a:ext uri="{9D8B030D-6E8A-4147-A177-3AD203B41FA5}">
                      <a16:colId xmlns:a16="http://schemas.microsoft.com/office/drawing/2014/main" xmlns="" val="4097092849"/>
                    </a:ext>
                  </a:extLst>
                </a:gridCol>
                <a:gridCol w="2018810">
                  <a:extLst>
                    <a:ext uri="{9D8B030D-6E8A-4147-A177-3AD203B41FA5}">
                      <a16:colId xmlns:a16="http://schemas.microsoft.com/office/drawing/2014/main" xmlns="" val="3989490516"/>
                    </a:ext>
                  </a:extLst>
                </a:gridCol>
                <a:gridCol w="2018810">
                  <a:extLst>
                    <a:ext uri="{9D8B030D-6E8A-4147-A177-3AD203B41FA5}">
                      <a16:colId xmlns:a16="http://schemas.microsoft.com/office/drawing/2014/main" xmlns="" val="130672304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Adobe Caslon Pro" panose="0205050205050A020403" pitchFamily="18" charset="0"/>
                        </a:rPr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Adobe Caslon Pro" panose="0205050205050A020403" pitchFamily="18" charset="0"/>
                        </a:rPr>
                        <a:t>Aturan</a:t>
                      </a:r>
                      <a:endParaRPr lang="en-US" sz="2000" dirty="0">
                        <a:latin typeface="Adobe Caslon Pro" panose="0205050205050A0204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Adobe Caslon Pro" panose="0205050205050A020403" pitchFamily="18" charset="0"/>
                        </a:rPr>
                        <a:t>Salah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Adobe Caslon Pro" panose="0205050205050A020403" pitchFamily="18" charset="0"/>
                        </a:rPr>
                        <a:t>Benar</a:t>
                      </a:r>
                      <a:endParaRPr lang="en-US" sz="2000" dirty="0">
                        <a:latin typeface="Adobe Caslon Pro" panose="0205050205050A0204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926669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Adobe Caslon Pro" panose="0205050205050A020403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85725" marR="0" lvl="1" indent="-85725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800" b="0" dirty="0" err="1">
                          <a:latin typeface="Adobe Caslon Pro" panose="0205050205050A020403" pitchFamily="18" charset="0"/>
                        </a:rPr>
                        <a:t>Aliran</a:t>
                      </a:r>
                      <a:r>
                        <a:rPr lang="en-US" sz="1800" b="0" dirty="0">
                          <a:latin typeface="Adobe Caslon Pro" panose="0205050205050A020403" pitchFamily="18" charset="0"/>
                        </a:rPr>
                        <a:t> data </a:t>
                      </a:r>
                      <a:r>
                        <a:rPr lang="en-US" sz="1800" b="0" dirty="0" err="1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hanya</a:t>
                      </a:r>
                      <a:r>
                        <a:rPr lang="en-US" sz="1800" b="0" dirty="0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 </a:t>
                      </a:r>
                      <a:r>
                        <a:rPr lang="en-US" sz="1800" b="0" dirty="0" err="1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boleh</a:t>
                      </a:r>
                      <a:r>
                        <a:rPr lang="en-US" sz="1800" b="0" dirty="0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 </a:t>
                      </a:r>
                      <a:r>
                        <a:rPr lang="en-US" sz="1800" b="0" dirty="0" err="1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memiliki</a:t>
                      </a:r>
                      <a:r>
                        <a:rPr lang="en-US" sz="1800" b="0" dirty="0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 </a:t>
                      </a:r>
                      <a:r>
                        <a:rPr lang="en-US" sz="1800" b="0" dirty="0" err="1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satu</a:t>
                      </a:r>
                      <a:r>
                        <a:rPr lang="en-US" sz="1800" b="0" dirty="0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 </a:t>
                      </a:r>
                      <a:r>
                        <a:rPr lang="en-US" sz="1800" b="0" dirty="0" err="1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arah</a:t>
                      </a:r>
                      <a:r>
                        <a:rPr lang="en-US" sz="1800" b="0" dirty="0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 </a:t>
                      </a:r>
                      <a:r>
                        <a:rPr lang="en-US" sz="1800" b="0" dirty="0" err="1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aliran</a:t>
                      </a:r>
                      <a:r>
                        <a:rPr lang="en-US" sz="1800" b="0" dirty="0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 data </a:t>
                      </a:r>
                      <a:r>
                        <a:rPr lang="en-US" sz="1800" b="0" dirty="0" err="1">
                          <a:latin typeface="Adobe Caslon Pro" panose="0205050205050A020403" pitchFamily="18" charset="0"/>
                        </a:rPr>
                        <a:t>antara</a:t>
                      </a:r>
                      <a:r>
                        <a:rPr lang="en-US" sz="1800" b="0" dirty="0">
                          <a:latin typeface="Adobe Caslon Pro" panose="0205050205050A020403" pitchFamily="18" charset="0"/>
                        </a:rPr>
                        <a:t> </a:t>
                      </a:r>
                      <a:r>
                        <a:rPr lang="en-US" sz="1800" b="0" dirty="0" err="1">
                          <a:latin typeface="Adobe Caslon Pro" panose="0205050205050A020403" pitchFamily="18" charset="0"/>
                        </a:rPr>
                        <a:t>simbol</a:t>
                      </a:r>
                      <a:r>
                        <a:rPr lang="en-US" sz="1800" b="0" dirty="0">
                          <a:latin typeface="Adobe Caslon Pro" panose="0205050205050A020403" pitchFamily="18" charset="0"/>
                        </a:rPr>
                        <a:t> yang </a:t>
                      </a:r>
                      <a:r>
                        <a:rPr lang="en-US" sz="1800" b="0" dirty="0" err="1">
                          <a:latin typeface="Adobe Caslon Pro" panose="0205050205050A020403" pitchFamily="18" charset="0"/>
                        </a:rPr>
                        <a:t>satu</a:t>
                      </a:r>
                      <a:r>
                        <a:rPr lang="en-US" sz="1800" b="0" dirty="0">
                          <a:latin typeface="Adobe Caslon Pro" panose="0205050205050A020403" pitchFamily="18" charset="0"/>
                        </a:rPr>
                        <a:t> </a:t>
                      </a:r>
                      <a:r>
                        <a:rPr lang="en-US" sz="1800" b="0" dirty="0" err="1">
                          <a:latin typeface="Adobe Caslon Pro" panose="0205050205050A020403" pitchFamily="18" charset="0"/>
                        </a:rPr>
                        <a:t>dengan</a:t>
                      </a:r>
                      <a:r>
                        <a:rPr lang="en-US" sz="1800" b="0" dirty="0">
                          <a:latin typeface="Adobe Caslon Pro" panose="0205050205050A020403" pitchFamily="18" charset="0"/>
                        </a:rPr>
                        <a:t> yang </a:t>
                      </a:r>
                      <a:r>
                        <a:rPr lang="en-US" sz="1800" b="0" dirty="0" err="1">
                          <a:latin typeface="Adobe Caslon Pro" panose="0205050205050A020403" pitchFamily="18" charset="0"/>
                        </a:rPr>
                        <a:t>lainnya</a:t>
                      </a:r>
                      <a:r>
                        <a:rPr lang="en-US" sz="1800" b="0" dirty="0">
                          <a:latin typeface="Adobe Caslon Pro" panose="0205050205050A020403" pitchFamily="18" charset="0"/>
                        </a:rPr>
                        <a:t>.</a:t>
                      </a:r>
                    </a:p>
                    <a:p>
                      <a:pPr marL="85725" marR="0" lvl="1" indent="-85725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800" b="0" dirty="0" err="1">
                          <a:latin typeface="Adobe Caslon Pro" panose="0205050205050A020403" pitchFamily="18" charset="0"/>
                        </a:rPr>
                        <a:t>Aliran</a:t>
                      </a:r>
                      <a:r>
                        <a:rPr lang="en-US" sz="1800" b="0" dirty="0">
                          <a:latin typeface="Adobe Caslon Pro" panose="0205050205050A020403" pitchFamily="18" charset="0"/>
                        </a:rPr>
                        <a:t> </a:t>
                      </a:r>
                      <a:r>
                        <a:rPr lang="en-US" sz="1800" b="0" dirty="0" err="1">
                          <a:latin typeface="Adobe Caslon Pro" panose="0205050205050A020403" pitchFamily="18" charset="0"/>
                        </a:rPr>
                        <a:t>dua</a:t>
                      </a:r>
                      <a:r>
                        <a:rPr lang="en-US" sz="1800" b="0" dirty="0">
                          <a:latin typeface="Adobe Caslon Pro" panose="0205050205050A020403" pitchFamily="18" charset="0"/>
                        </a:rPr>
                        <a:t> </a:t>
                      </a:r>
                      <a:r>
                        <a:rPr lang="en-US" sz="1800" b="0" dirty="0" err="1">
                          <a:latin typeface="Adobe Caslon Pro" panose="0205050205050A020403" pitchFamily="18" charset="0"/>
                        </a:rPr>
                        <a:t>arah</a:t>
                      </a:r>
                      <a:r>
                        <a:rPr lang="en-US" sz="1800" b="0" dirty="0">
                          <a:latin typeface="Adobe Caslon Pro" panose="0205050205050A020403" pitchFamily="18" charset="0"/>
                        </a:rPr>
                        <a:t> </a:t>
                      </a:r>
                      <a:r>
                        <a:rPr lang="en-US" sz="1800" b="0" dirty="0" err="1">
                          <a:latin typeface="Adobe Caslon Pro" panose="0205050205050A020403" pitchFamily="18" charset="0"/>
                        </a:rPr>
                        <a:t>bisa</a:t>
                      </a:r>
                      <a:r>
                        <a:rPr lang="en-US" sz="1800" b="0" dirty="0">
                          <a:latin typeface="Adobe Caslon Pro" panose="0205050205050A020403" pitchFamily="18" charset="0"/>
                        </a:rPr>
                        <a:t> </a:t>
                      </a:r>
                      <a:r>
                        <a:rPr lang="en-US" sz="1800" b="0" dirty="0" err="1">
                          <a:latin typeface="Adobe Caslon Pro" panose="0205050205050A020403" pitchFamily="18" charset="0"/>
                        </a:rPr>
                        <a:t>dimiliki</a:t>
                      </a:r>
                      <a:r>
                        <a:rPr lang="en-US" sz="1800" b="0" dirty="0">
                          <a:latin typeface="Adobe Caslon Pro" panose="0205050205050A020403" pitchFamily="18" charset="0"/>
                        </a:rPr>
                        <a:t> </a:t>
                      </a:r>
                      <a:r>
                        <a:rPr lang="en-US" sz="1800" b="0" dirty="0" err="1">
                          <a:latin typeface="Adobe Caslon Pro" panose="0205050205050A020403" pitchFamily="18" charset="0"/>
                        </a:rPr>
                        <a:t>antara</a:t>
                      </a:r>
                      <a:r>
                        <a:rPr lang="en-US" sz="1800" b="0" dirty="0">
                          <a:latin typeface="Adobe Caslon Pro" panose="0205050205050A020403" pitchFamily="18" charset="0"/>
                        </a:rPr>
                        <a:t> proses </a:t>
                      </a:r>
                      <a:r>
                        <a:rPr lang="en-US" sz="1800" b="0" dirty="0" err="1">
                          <a:latin typeface="Adobe Caslon Pro" panose="0205050205050A020403" pitchFamily="18" charset="0"/>
                        </a:rPr>
                        <a:t>dengan</a:t>
                      </a:r>
                      <a:r>
                        <a:rPr lang="en-US" sz="1800" b="0" dirty="0">
                          <a:latin typeface="Adobe Caslon Pro" panose="0205050205050A020403" pitchFamily="18" charset="0"/>
                        </a:rPr>
                        <a:t> data store yang </a:t>
                      </a:r>
                      <a:r>
                        <a:rPr lang="en-US" sz="1800" b="0" dirty="0" err="1">
                          <a:latin typeface="Adobe Caslon Pro" panose="0205050205050A020403" pitchFamily="18" charset="0"/>
                        </a:rPr>
                        <a:t>menunjukkan</a:t>
                      </a:r>
                      <a:r>
                        <a:rPr lang="en-US" sz="1800" b="0" dirty="0">
                          <a:latin typeface="Adobe Caslon Pro" panose="0205050205050A020403" pitchFamily="18" charset="0"/>
                        </a:rPr>
                        <a:t> </a:t>
                      </a:r>
                      <a:r>
                        <a:rPr lang="en-US" sz="1800" b="0" dirty="0" err="1">
                          <a:latin typeface="Adobe Caslon Pro" panose="0205050205050A020403" pitchFamily="18" charset="0"/>
                        </a:rPr>
                        <a:t>pembacaan</a:t>
                      </a:r>
                      <a:r>
                        <a:rPr lang="en-US" sz="1800" b="0" dirty="0">
                          <a:latin typeface="Adobe Caslon Pro" panose="0205050205050A020403" pitchFamily="18" charset="0"/>
                        </a:rPr>
                        <a:t> data </a:t>
                      </a:r>
                      <a:r>
                        <a:rPr lang="en-US" sz="1800" b="0" dirty="0" err="1">
                          <a:latin typeface="Adobe Caslon Pro" panose="0205050205050A020403" pitchFamily="18" charset="0"/>
                        </a:rPr>
                        <a:t>sebelum</a:t>
                      </a:r>
                      <a:r>
                        <a:rPr lang="en-US" sz="1800" b="0" dirty="0">
                          <a:latin typeface="Adobe Caslon Pro" panose="0205050205050A020403" pitchFamily="18" charset="0"/>
                        </a:rPr>
                        <a:t> data </a:t>
                      </a:r>
                      <a:r>
                        <a:rPr lang="en-US" sz="1800" b="0" dirty="0" err="1">
                          <a:latin typeface="Adobe Caslon Pro" panose="0205050205050A020403" pitchFamily="18" charset="0"/>
                        </a:rPr>
                        <a:t>diupdate</a:t>
                      </a:r>
                      <a:r>
                        <a:rPr lang="en-US" sz="1800" b="0" dirty="0">
                          <a:latin typeface="Adobe Caslon Pro" panose="0205050205050A020403" pitchFamily="18" charset="0"/>
                        </a:rPr>
                        <a:t>, </a:t>
                      </a:r>
                      <a:r>
                        <a:rPr lang="en-US" sz="1800" b="0" dirty="0" err="1">
                          <a:latin typeface="Adobe Caslon Pro" panose="0205050205050A020403" pitchFamily="18" charset="0"/>
                        </a:rPr>
                        <a:t>diidentifikasikan</a:t>
                      </a:r>
                      <a:r>
                        <a:rPr lang="en-US" sz="1800" b="0" dirty="0">
                          <a:latin typeface="Adobe Caslon Pro" panose="0205050205050A020403" pitchFamily="18" charset="0"/>
                        </a:rPr>
                        <a:t> </a:t>
                      </a:r>
                      <a:r>
                        <a:rPr lang="en-US" sz="1800" b="0" dirty="0" err="1">
                          <a:latin typeface="Adobe Caslon Pro" panose="0205050205050A020403" pitchFamily="18" charset="0"/>
                        </a:rPr>
                        <a:t>dengan</a:t>
                      </a:r>
                      <a:r>
                        <a:rPr lang="en-US" sz="1800" b="0" dirty="0">
                          <a:latin typeface="Adobe Caslon Pro" panose="0205050205050A020403" pitchFamily="18" charset="0"/>
                        </a:rPr>
                        <a:t> </a:t>
                      </a:r>
                      <a:r>
                        <a:rPr lang="en-US" sz="1800" b="0" dirty="0" err="1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dua</a:t>
                      </a:r>
                      <a:r>
                        <a:rPr lang="en-US" sz="1800" b="0" dirty="0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 </a:t>
                      </a:r>
                      <a:r>
                        <a:rPr lang="en-US" sz="1800" b="0" dirty="0" err="1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arah</a:t>
                      </a:r>
                      <a:r>
                        <a:rPr lang="en-US" sz="1800" b="0" dirty="0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 yang </a:t>
                      </a:r>
                      <a:r>
                        <a:rPr lang="en-US" sz="1800" b="0" dirty="0" err="1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terpisah</a:t>
                      </a:r>
                      <a:r>
                        <a:rPr lang="en-US" sz="1800" b="0" dirty="0">
                          <a:latin typeface="Adobe Caslon Pro" panose="0205050205050A020403" pitchFamily="18" charset="0"/>
                        </a:rPr>
                        <a:t> yang </a:t>
                      </a:r>
                      <a:r>
                        <a:rPr lang="en-US" sz="1800" b="0" dirty="0" err="1">
                          <a:latin typeface="Adobe Caslon Pro" panose="0205050205050A020403" pitchFamily="18" charset="0"/>
                        </a:rPr>
                        <a:t>terjadi</a:t>
                      </a:r>
                      <a:r>
                        <a:rPr lang="en-US" sz="1800" b="0" dirty="0">
                          <a:latin typeface="Adobe Caslon Pro" panose="0205050205050A020403" pitchFamily="18" charset="0"/>
                        </a:rPr>
                        <a:t> </a:t>
                      </a:r>
                      <a:r>
                        <a:rPr lang="en-US" sz="1800" b="0" dirty="0" err="1">
                          <a:latin typeface="Adobe Caslon Pro" panose="0205050205050A020403" pitchFamily="18" charset="0"/>
                        </a:rPr>
                        <a:t>pada</a:t>
                      </a:r>
                      <a:r>
                        <a:rPr lang="en-US" sz="1800" b="0" dirty="0">
                          <a:latin typeface="Adobe Caslon Pro" panose="0205050205050A020403" pitchFamily="18" charset="0"/>
                        </a:rPr>
                        <a:t> </a:t>
                      </a:r>
                      <a:r>
                        <a:rPr lang="en-US" sz="1800" b="0" dirty="0" err="1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waktu</a:t>
                      </a:r>
                      <a:r>
                        <a:rPr lang="en-US" sz="1800" b="0" dirty="0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 yang </a:t>
                      </a:r>
                      <a:r>
                        <a:rPr lang="en-US" sz="1800" b="0" dirty="0" err="1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berbeda</a:t>
                      </a:r>
                      <a:r>
                        <a:rPr lang="en-US" sz="1800" b="0" dirty="0">
                          <a:latin typeface="Adobe Caslon Pro" panose="0205050205050A020403" pitchFamily="18" charset="0"/>
                        </a:rPr>
                        <a:t> </a:t>
                      </a:r>
                      <a:r>
                        <a:rPr lang="en-US" sz="1800" b="0" dirty="0" err="1">
                          <a:latin typeface="Adobe Caslon Pro" panose="0205050205050A020403" pitchFamily="18" charset="0"/>
                        </a:rPr>
                        <a:t>atau</a:t>
                      </a:r>
                      <a:r>
                        <a:rPr lang="en-US" sz="1800" b="0" dirty="0">
                          <a:latin typeface="Adobe Caslon Pro" panose="0205050205050A020403" pitchFamily="18" charset="0"/>
                        </a:rPr>
                        <a:t> </a:t>
                      </a:r>
                      <a:r>
                        <a:rPr lang="en-US" sz="1800" b="0" dirty="0" err="1">
                          <a:latin typeface="Adobe Caslon Pro" panose="0205050205050A020403" pitchFamily="18" charset="0"/>
                        </a:rPr>
                        <a:t>penggambaran</a:t>
                      </a:r>
                      <a:r>
                        <a:rPr lang="en-US" sz="1800" b="0" dirty="0">
                          <a:latin typeface="Adobe Caslon Pro" panose="0205050205050A020403" pitchFamily="18" charset="0"/>
                        </a:rPr>
                        <a:t> </a:t>
                      </a:r>
                      <a:r>
                        <a:rPr lang="en-US" sz="1800" b="0" dirty="0" err="1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anak</a:t>
                      </a:r>
                      <a:r>
                        <a:rPr lang="en-US" sz="1800" b="0" dirty="0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 </a:t>
                      </a:r>
                      <a:r>
                        <a:rPr lang="en-US" sz="1800" b="0" dirty="0" err="1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panahnya</a:t>
                      </a:r>
                      <a:r>
                        <a:rPr lang="en-US" sz="1800" b="0" dirty="0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 </a:t>
                      </a:r>
                      <a:r>
                        <a:rPr lang="en-US" sz="1800" b="0" dirty="0" err="1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tidak</a:t>
                      </a:r>
                      <a:r>
                        <a:rPr lang="en-US" sz="1800" b="0" dirty="0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 </a:t>
                      </a:r>
                      <a:r>
                        <a:rPr lang="en-US" sz="1800" b="0" dirty="0" err="1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boleh</a:t>
                      </a:r>
                      <a:r>
                        <a:rPr lang="en-US" sz="1800" b="0" dirty="0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 </a:t>
                      </a:r>
                      <a:r>
                        <a:rPr lang="en-US" sz="1800" b="0" dirty="0" err="1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ganda</a:t>
                      </a:r>
                      <a:r>
                        <a:rPr lang="en-US" sz="1800" b="0" dirty="0">
                          <a:latin typeface="Adobe Caslon Pro" panose="0205050205050A020403" pitchFamily="18" charset="0"/>
                        </a:rPr>
                        <a:t>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Adobe Caslon Pro" panose="0205050205050A0204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Adobe Caslon Pro" panose="0205050205050A0204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95203043"/>
                  </a:ext>
                </a:extLst>
              </a:tr>
            </a:tbl>
          </a:graphicData>
        </a:graphic>
      </p:graphicFrame>
      <p:grpSp>
        <p:nvGrpSpPr>
          <p:cNvPr id="13" name="Group 12"/>
          <p:cNvGrpSpPr/>
          <p:nvPr/>
        </p:nvGrpSpPr>
        <p:grpSpPr>
          <a:xfrm>
            <a:off x="4716016" y="3498143"/>
            <a:ext cx="1872208" cy="648072"/>
            <a:chOff x="4716016" y="3501008"/>
            <a:chExt cx="1872208" cy="648072"/>
          </a:xfrm>
        </p:grpSpPr>
        <p:sp>
          <p:nvSpPr>
            <p:cNvPr id="6" name="Oval 5"/>
            <p:cNvSpPr/>
            <p:nvPr/>
          </p:nvSpPr>
          <p:spPr>
            <a:xfrm>
              <a:off x="4716016" y="3501008"/>
              <a:ext cx="648072" cy="648072"/>
            </a:xfrm>
            <a:prstGeom prst="ellips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" name="Straight Arrow Connector 7"/>
            <p:cNvCxnSpPr/>
            <p:nvPr/>
          </p:nvCxnSpPr>
          <p:spPr>
            <a:xfrm>
              <a:off x="5436096" y="3825044"/>
              <a:ext cx="504056" cy="0"/>
            </a:xfrm>
            <a:prstGeom prst="straightConnector1">
              <a:avLst/>
            </a:prstGeom>
            <a:ln w="28575"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12" name="Group 11"/>
            <p:cNvGrpSpPr/>
            <p:nvPr/>
          </p:nvGrpSpPr>
          <p:grpSpPr>
            <a:xfrm>
              <a:off x="5868144" y="3681028"/>
              <a:ext cx="720080" cy="288032"/>
              <a:chOff x="5868144" y="3717032"/>
              <a:chExt cx="720080" cy="288032"/>
            </a:xfrm>
          </p:grpSpPr>
          <p:cxnSp>
            <p:nvCxnSpPr>
              <p:cNvPr id="10" name="Straight Connector 9"/>
              <p:cNvCxnSpPr/>
              <p:nvPr/>
            </p:nvCxnSpPr>
            <p:spPr>
              <a:xfrm>
                <a:off x="5868144" y="3717032"/>
                <a:ext cx="720080" cy="0"/>
              </a:xfrm>
              <a:prstGeom prst="line">
                <a:avLst/>
              </a:prstGeom>
              <a:ln w="38100"/>
            </p:spPr>
            <p:style>
              <a:lnRef idx="1">
                <a:schemeClr val="accent3"/>
              </a:lnRef>
              <a:fillRef idx="0">
                <a:schemeClr val="accent3"/>
              </a:fillRef>
              <a:effectRef idx="0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>
                <a:off x="5868144" y="4005064"/>
                <a:ext cx="720080" cy="0"/>
              </a:xfrm>
              <a:prstGeom prst="line">
                <a:avLst/>
              </a:prstGeom>
              <a:ln w="38100"/>
            </p:spPr>
            <p:style>
              <a:lnRef idx="1">
                <a:schemeClr val="accent3"/>
              </a:lnRef>
              <a:fillRef idx="0">
                <a:schemeClr val="accent3"/>
              </a:fillRef>
              <a:effectRef idx="0">
                <a:schemeClr val="accent3"/>
              </a:effectRef>
              <a:fontRef idx="minor">
                <a:schemeClr val="tx1"/>
              </a:fontRef>
            </p:style>
          </p:cxnSp>
        </p:grpSp>
      </p:grpSp>
      <p:sp>
        <p:nvSpPr>
          <p:cNvPr id="15" name="Oval 14"/>
          <p:cNvSpPr/>
          <p:nvPr/>
        </p:nvSpPr>
        <p:spPr>
          <a:xfrm>
            <a:off x="6732240" y="3498143"/>
            <a:ext cx="648072" cy="648072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" name="Group 16"/>
          <p:cNvGrpSpPr/>
          <p:nvPr/>
        </p:nvGrpSpPr>
        <p:grpSpPr>
          <a:xfrm>
            <a:off x="7884368" y="3678163"/>
            <a:ext cx="720080" cy="288032"/>
            <a:chOff x="5868144" y="3717032"/>
            <a:chExt cx="720080" cy="288032"/>
          </a:xfrm>
        </p:grpSpPr>
        <p:cxnSp>
          <p:nvCxnSpPr>
            <p:cNvPr id="18" name="Straight Connector 17"/>
            <p:cNvCxnSpPr/>
            <p:nvPr/>
          </p:nvCxnSpPr>
          <p:spPr>
            <a:xfrm>
              <a:off x="5868144" y="3717032"/>
              <a:ext cx="720080" cy="0"/>
            </a:xfrm>
            <a:prstGeom prst="line">
              <a:avLst/>
            </a:prstGeom>
            <a:ln w="38100"/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868144" y="4005064"/>
              <a:ext cx="720080" cy="0"/>
            </a:xfrm>
            <a:prstGeom prst="line">
              <a:avLst/>
            </a:prstGeom>
            <a:ln w="38100"/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</p:grpSp>
      <p:grpSp>
        <p:nvGrpSpPr>
          <p:cNvPr id="23" name="Group 22"/>
          <p:cNvGrpSpPr/>
          <p:nvPr/>
        </p:nvGrpSpPr>
        <p:grpSpPr>
          <a:xfrm>
            <a:off x="7452320" y="3786175"/>
            <a:ext cx="432048" cy="72008"/>
            <a:chOff x="7452320" y="3717032"/>
            <a:chExt cx="432048" cy="72008"/>
          </a:xfrm>
        </p:grpSpPr>
        <p:cxnSp>
          <p:nvCxnSpPr>
            <p:cNvPr id="21" name="Straight Arrow Connector 20"/>
            <p:cNvCxnSpPr/>
            <p:nvPr/>
          </p:nvCxnSpPr>
          <p:spPr>
            <a:xfrm>
              <a:off x="7452320" y="3717032"/>
              <a:ext cx="432048" cy="0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/>
            <p:nvPr/>
          </p:nvCxnSpPr>
          <p:spPr>
            <a:xfrm flipH="1">
              <a:off x="7452320" y="3789040"/>
              <a:ext cx="432048" cy="0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0150583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Aliran</a:t>
            </a:r>
            <a:r>
              <a:rPr lang="en-US" dirty="0" smtClean="0"/>
              <a:t> </a:t>
            </a:r>
            <a:r>
              <a:rPr lang="en-US" dirty="0"/>
              <a:t>Data </a:t>
            </a:r>
            <a:r>
              <a:rPr lang="en-US" i="1" dirty="0"/>
              <a:t>(Data Flow) </a:t>
            </a:r>
            <a:r>
              <a:rPr lang="en-US" dirty="0"/>
              <a:t>(</a:t>
            </a:r>
            <a:r>
              <a:rPr lang="en-US" dirty="0" err="1"/>
              <a:t>lanjut</a:t>
            </a:r>
            <a:r>
              <a:rPr lang="en-US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en-US" sz="2000" dirty="0" err="1">
                <a:solidFill>
                  <a:srgbClr val="FF0000"/>
                </a:solidFill>
              </a:rPr>
              <a:t>Aturan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pembuatan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aliran</a:t>
            </a:r>
            <a:r>
              <a:rPr lang="en-US" sz="2000" dirty="0">
                <a:solidFill>
                  <a:srgbClr val="FF0000"/>
                </a:solidFill>
              </a:rPr>
              <a:t> data: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0118813"/>
              </p:ext>
            </p:extLst>
          </p:nvPr>
        </p:nvGraphicFramePr>
        <p:xfrm>
          <a:off x="539552" y="1988840"/>
          <a:ext cx="8147246" cy="4145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>
                  <a:extLst>
                    <a:ext uri="{9D8B030D-6E8A-4147-A177-3AD203B41FA5}">
                      <a16:colId xmlns:a16="http://schemas.microsoft.com/office/drawing/2014/main" xmlns="" val="298987120"/>
                    </a:ext>
                  </a:extLst>
                </a:gridCol>
                <a:gridCol w="3533562">
                  <a:extLst>
                    <a:ext uri="{9D8B030D-6E8A-4147-A177-3AD203B41FA5}">
                      <a16:colId xmlns:a16="http://schemas.microsoft.com/office/drawing/2014/main" xmlns="" val="4097092849"/>
                    </a:ext>
                  </a:extLst>
                </a:gridCol>
                <a:gridCol w="2018810">
                  <a:extLst>
                    <a:ext uri="{9D8B030D-6E8A-4147-A177-3AD203B41FA5}">
                      <a16:colId xmlns:a16="http://schemas.microsoft.com/office/drawing/2014/main" xmlns="" val="3989490516"/>
                    </a:ext>
                  </a:extLst>
                </a:gridCol>
                <a:gridCol w="2018810">
                  <a:extLst>
                    <a:ext uri="{9D8B030D-6E8A-4147-A177-3AD203B41FA5}">
                      <a16:colId xmlns:a16="http://schemas.microsoft.com/office/drawing/2014/main" xmlns="" val="130672304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Adobe Caslon Pro" panose="0205050205050A020403" pitchFamily="18" charset="0"/>
                        </a:rPr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Adobe Caslon Pro" panose="0205050205050A020403" pitchFamily="18" charset="0"/>
                        </a:rPr>
                        <a:t>Aturan</a:t>
                      </a:r>
                      <a:endParaRPr lang="en-US" sz="2000" dirty="0">
                        <a:latin typeface="Adobe Caslon Pro" panose="0205050205050A0204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Adobe Caslon Pro" panose="0205050205050A020403" pitchFamily="18" charset="0"/>
                        </a:rPr>
                        <a:t>Salah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Adobe Caslon Pro" panose="0205050205050A020403" pitchFamily="18" charset="0"/>
                        </a:rPr>
                        <a:t>Benar</a:t>
                      </a:r>
                      <a:endParaRPr lang="en-US" sz="2000" dirty="0">
                        <a:latin typeface="Adobe Caslon Pro" panose="0205050205050A0204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926669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Adobe Caslon Pro" panose="0205050205050A020403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800" kern="1200" dirty="0" err="1">
                          <a:solidFill>
                            <a:schemeClr val="dk1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Aliran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 data yang </a:t>
                      </a:r>
                      <a:r>
                        <a:rPr lang="en-US" sz="1800" kern="1200" dirty="0" err="1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sama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 yang </a:t>
                      </a:r>
                      <a:r>
                        <a:rPr lang="en-US" sz="1800" kern="1200" dirty="0" err="1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menuju</a:t>
                      </a:r>
                      <a:r>
                        <a:rPr lang="en-US" sz="1800" kern="1200" dirty="0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beberapa</a:t>
                      </a:r>
                      <a:r>
                        <a:rPr lang="en-US" sz="1800" kern="1200" dirty="0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proses, data store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atau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sumber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/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tujuan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 data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berbeda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boleh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digambarkan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bercabang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algn="just"/>
                      <a:endParaRPr lang="en-US" sz="1800" dirty="0">
                        <a:latin typeface="Adobe Caslon Pro" panose="0205050205050A020403" pitchFamily="18" charset="0"/>
                      </a:endParaRPr>
                    </a:p>
                    <a:p>
                      <a:pPr algn="just"/>
                      <a:endParaRPr lang="en-US" sz="1800" dirty="0">
                        <a:latin typeface="Adobe Caslon Pro" panose="0205050205050A0204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Adobe Caslon Pro" panose="0205050205050A0204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Adobe Caslon Pro" panose="0205050205050A0204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952030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Adobe Caslon Pro" panose="0205050205050A020403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800" kern="1200" dirty="0" err="1">
                          <a:solidFill>
                            <a:schemeClr val="dk1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Aliran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 data yang </a:t>
                      </a:r>
                      <a:r>
                        <a:rPr lang="en-US" sz="1800" kern="1200" dirty="0" err="1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sama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dari</a:t>
                      </a:r>
                      <a:r>
                        <a:rPr lang="en-US" sz="1800" kern="1200" dirty="0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beberapa</a:t>
                      </a:r>
                      <a:r>
                        <a:rPr lang="en-US" sz="1800" kern="1200" dirty="0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 proses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, data store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atau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sumber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/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tujuan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 data yang </a:t>
                      </a:r>
                      <a:r>
                        <a:rPr lang="en-US" sz="1800" kern="1200" dirty="0" err="1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menuju</a:t>
                      </a:r>
                      <a:r>
                        <a:rPr lang="en-US" sz="1800" kern="1200" dirty="0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suatu</a:t>
                      </a:r>
                      <a:r>
                        <a:rPr lang="en-US" sz="1800" kern="1200" dirty="0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 proses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tertentu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boleh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digambarkan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bercabang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. </a:t>
                      </a:r>
                    </a:p>
                    <a:p>
                      <a:pPr algn="just"/>
                      <a:endParaRPr lang="en-US" sz="1800" dirty="0">
                        <a:latin typeface="Adobe Caslon Pro" panose="0205050205050A020403" pitchFamily="18" charset="0"/>
                      </a:endParaRPr>
                    </a:p>
                    <a:p>
                      <a:pPr algn="just"/>
                      <a:endParaRPr lang="en-US" sz="1800" dirty="0">
                        <a:latin typeface="Adobe Caslon Pro" panose="0205050205050A0204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Adobe Caslon Pro" panose="0205050205050A0204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Adobe Caslon Pro" panose="0205050205050A0204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337754081"/>
                  </a:ext>
                </a:extLst>
              </a:tr>
            </a:tbl>
          </a:graphicData>
        </a:graphic>
      </p:graphicFrame>
      <p:grpSp>
        <p:nvGrpSpPr>
          <p:cNvPr id="52" name="Group 51"/>
          <p:cNvGrpSpPr/>
          <p:nvPr/>
        </p:nvGrpSpPr>
        <p:grpSpPr>
          <a:xfrm>
            <a:off x="4716016" y="2438204"/>
            <a:ext cx="1800200" cy="1562276"/>
            <a:chOff x="4716016" y="2438204"/>
            <a:chExt cx="1800200" cy="1562276"/>
          </a:xfrm>
        </p:grpSpPr>
        <p:sp>
          <p:nvSpPr>
            <p:cNvPr id="15" name="Oval 14"/>
            <p:cNvSpPr/>
            <p:nvPr/>
          </p:nvSpPr>
          <p:spPr>
            <a:xfrm>
              <a:off x="4716016" y="2852936"/>
              <a:ext cx="648072" cy="648072"/>
            </a:xfrm>
            <a:prstGeom prst="ellips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1" name="Straight Arrow Connector 20"/>
            <p:cNvCxnSpPr>
              <a:endCxn id="24" idx="1"/>
            </p:cNvCxnSpPr>
            <p:nvPr/>
          </p:nvCxnSpPr>
          <p:spPr>
            <a:xfrm>
              <a:off x="5508104" y="3086276"/>
              <a:ext cx="454948" cy="361040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>
              <a:stCxn id="15" idx="6"/>
            </p:cNvCxnSpPr>
            <p:nvPr/>
          </p:nvCxnSpPr>
          <p:spPr>
            <a:xfrm flipV="1">
              <a:off x="5364088" y="2852938"/>
              <a:ext cx="504056" cy="324034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0" name="Oval 19"/>
            <p:cNvSpPr/>
            <p:nvPr/>
          </p:nvSpPr>
          <p:spPr>
            <a:xfrm>
              <a:off x="5868144" y="2438204"/>
              <a:ext cx="648072" cy="648072"/>
            </a:xfrm>
            <a:prstGeom prst="ellips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Oval 23"/>
            <p:cNvSpPr/>
            <p:nvPr/>
          </p:nvSpPr>
          <p:spPr>
            <a:xfrm>
              <a:off x="5868144" y="3352408"/>
              <a:ext cx="648072" cy="648072"/>
            </a:xfrm>
            <a:prstGeom prst="ellips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5364088" y="2762240"/>
              <a:ext cx="252028" cy="23244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A</a:t>
              </a: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5517403" y="3266879"/>
              <a:ext cx="252028" cy="23244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B</a:t>
              </a: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6768244" y="2438204"/>
            <a:ext cx="1800200" cy="1562276"/>
            <a:chOff x="6768244" y="2384512"/>
            <a:chExt cx="1800200" cy="1562276"/>
          </a:xfrm>
        </p:grpSpPr>
        <p:sp>
          <p:nvSpPr>
            <p:cNvPr id="26" name="Oval 25"/>
            <p:cNvSpPr/>
            <p:nvPr/>
          </p:nvSpPr>
          <p:spPr>
            <a:xfrm>
              <a:off x="6768244" y="2799244"/>
              <a:ext cx="648072" cy="648072"/>
            </a:xfrm>
            <a:prstGeom prst="ellips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7" name="Straight Arrow Connector 26"/>
            <p:cNvCxnSpPr>
              <a:endCxn id="30" idx="1"/>
            </p:cNvCxnSpPr>
            <p:nvPr/>
          </p:nvCxnSpPr>
          <p:spPr>
            <a:xfrm>
              <a:off x="7560332" y="3032584"/>
              <a:ext cx="454948" cy="361040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>
              <a:stCxn id="26" idx="6"/>
            </p:cNvCxnSpPr>
            <p:nvPr/>
          </p:nvCxnSpPr>
          <p:spPr>
            <a:xfrm flipV="1">
              <a:off x="7416316" y="2799246"/>
              <a:ext cx="504056" cy="324034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9" name="Oval 28"/>
            <p:cNvSpPr/>
            <p:nvPr/>
          </p:nvSpPr>
          <p:spPr>
            <a:xfrm>
              <a:off x="7920372" y="2384512"/>
              <a:ext cx="648072" cy="648072"/>
            </a:xfrm>
            <a:prstGeom prst="ellips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7920372" y="3298716"/>
              <a:ext cx="648072" cy="648072"/>
            </a:xfrm>
            <a:prstGeom prst="ellips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7416316" y="2708548"/>
              <a:ext cx="252028" cy="23244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A</a:t>
              </a: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7569631" y="3213187"/>
              <a:ext cx="252028" cy="23244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A</a:t>
              </a:r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4716016" y="4365104"/>
            <a:ext cx="1800200" cy="1562276"/>
            <a:chOff x="4716016" y="4365104"/>
            <a:chExt cx="1800200" cy="1562276"/>
          </a:xfrm>
        </p:grpSpPr>
        <p:sp>
          <p:nvSpPr>
            <p:cNvPr id="34" name="Oval 33"/>
            <p:cNvSpPr/>
            <p:nvPr/>
          </p:nvSpPr>
          <p:spPr>
            <a:xfrm>
              <a:off x="4716016" y="4779836"/>
              <a:ext cx="648072" cy="648072"/>
            </a:xfrm>
            <a:prstGeom prst="ellips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5" name="Straight Arrow Connector 34"/>
            <p:cNvCxnSpPr/>
            <p:nvPr/>
          </p:nvCxnSpPr>
          <p:spPr>
            <a:xfrm flipH="1" flipV="1">
              <a:off x="5616116" y="4918377"/>
              <a:ext cx="252027" cy="594271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Arrow Connector 35"/>
            <p:cNvCxnSpPr>
              <a:stCxn id="34" idx="6"/>
            </p:cNvCxnSpPr>
            <p:nvPr/>
          </p:nvCxnSpPr>
          <p:spPr>
            <a:xfrm flipV="1">
              <a:off x="5364088" y="4779838"/>
              <a:ext cx="504056" cy="324034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7" name="Oval 36"/>
            <p:cNvSpPr/>
            <p:nvPr/>
          </p:nvSpPr>
          <p:spPr>
            <a:xfrm>
              <a:off x="5868144" y="4365104"/>
              <a:ext cx="648072" cy="648072"/>
            </a:xfrm>
            <a:prstGeom prst="ellips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Oval 37"/>
            <p:cNvSpPr/>
            <p:nvPr/>
          </p:nvSpPr>
          <p:spPr>
            <a:xfrm>
              <a:off x="5868144" y="5279308"/>
              <a:ext cx="648072" cy="648072"/>
            </a:xfrm>
            <a:prstGeom prst="ellips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5364088" y="4689140"/>
              <a:ext cx="252028" cy="23244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A</a:t>
              </a:r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517403" y="5193779"/>
              <a:ext cx="252028" cy="23244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B</a:t>
              </a:r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6768244" y="4365104"/>
            <a:ext cx="1800200" cy="1562276"/>
            <a:chOff x="4716016" y="4365104"/>
            <a:chExt cx="1800200" cy="1562276"/>
          </a:xfrm>
        </p:grpSpPr>
        <p:sp>
          <p:nvSpPr>
            <p:cNvPr id="45" name="Oval 44"/>
            <p:cNvSpPr/>
            <p:nvPr/>
          </p:nvSpPr>
          <p:spPr>
            <a:xfrm>
              <a:off x="4716016" y="4779836"/>
              <a:ext cx="648072" cy="648072"/>
            </a:xfrm>
            <a:prstGeom prst="ellips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6" name="Straight Arrow Connector 45"/>
            <p:cNvCxnSpPr/>
            <p:nvPr/>
          </p:nvCxnSpPr>
          <p:spPr>
            <a:xfrm flipH="1" flipV="1">
              <a:off x="5616116" y="4918377"/>
              <a:ext cx="252027" cy="594271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Arrow Connector 46"/>
            <p:cNvCxnSpPr>
              <a:stCxn id="45" idx="6"/>
            </p:cNvCxnSpPr>
            <p:nvPr/>
          </p:nvCxnSpPr>
          <p:spPr>
            <a:xfrm flipV="1">
              <a:off x="5364088" y="4779838"/>
              <a:ext cx="504056" cy="324034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8" name="Oval 47"/>
            <p:cNvSpPr/>
            <p:nvPr/>
          </p:nvSpPr>
          <p:spPr>
            <a:xfrm>
              <a:off x="5868144" y="4365104"/>
              <a:ext cx="648072" cy="648072"/>
            </a:xfrm>
            <a:prstGeom prst="ellips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/>
            <p:cNvSpPr/>
            <p:nvPr/>
          </p:nvSpPr>
          <p:spPr>
            <a:xfrm>
              <a:off x="5868144" y="5279308"/>
              <a:ext cx="648072" cy="648072"/>
            </a:xfrm>
            <a:prstGeom prst="ellips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5364088" y="4689140"/>
              <a:ext cx="252028" cy="23244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A</a:t>
              </a:r>
            </a:p>
          </p:txBody>
        </p:sp>
        <p:sp>
          <p:nvSpPr>
            <p:cNvPr id="51" name="Rectangle 50"/>
            <p:cNvSpPr/>
            <p:nvPr/>
          </p:nvSpPr>
          <p:spPr>
            <a:xfrm>
              <a:off x="5517403" y="5193779"/>
              <a:ext cx="252028" cy="23244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831566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7211671" cy="990600"/>
          </a:xfrm>
        </p:spPr>
        <p:txBody>
          <a:bodyPr>
            <a:noAutofit/>
          </a:bodyPr>
          <a:lstStyle/>
          <a:p>
            <a:pPr algn="ctr"/>
            <a:r>
              <a:rPr lang="en-US" sz="3200" dirty="0" smtClean="0"/>
              <a:t>T</a:t>
            </a:r>
            <a:r>
              <a:rPr lang="id-ID" sz="3200" dirty="0" smtClean="0"/>
              <a:t>EKNIK DOKUMENTASI SISTEM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err="1"/>
              <a:t>Materi</a:t>
            </a:r>
            <a:r>
              <a:rPr lang="en-US" b="1" dirty="0" smtClean="0"/>
              <a:t>:</a:t>
            </a:r>
            <a:endParaRPr lang="id-ID" b="1" dirty="0" smtClean="0"/>
          </a:p>
          <a:p>
            <a:pPr marL="457200" indent="-457200">
              <a:buFont typeface="+mj-lt"/>
              <a:buAutoNum type="alphaUcPeriod"/>
            </a:pPr>
            <a:r>
              <a:rPr lang="id-ID" dirty="0" smtClean="0">
                <a:latin typeface="Adobe Caslon Pro"/>
              </a:rPr>
              <a:t>Teknik Dokumentasi Sitem</a:t>
            </a:r>
          </a:p>
          <a:p>
            <a:pPr marL="457200" indent="-457200">
              <a:buFont typeface="+mj-lt"/>
              <a:buAutoNum type="alphaUcPeriod"/>
            </a:pPr>
            <a:r>
              <a:rPr lang="id-ID" i="1" dirty="0" smtClean="0">
                <a:latin typeface="Adobe Caslon Pro"/>
                <a:ea typeface="Times New Roman"/>
                <a:cs typeface="Arial"/>
              </a:rPr>
              <a:t>Flowchart</a:t>
            </a:r>
          </a:p>
          <a:p>
            <a:pPr marL="457200" indent="-457200">
              <a:buFont typeface="+mj-lt"/>
              <a:buAutoNum type="alphaUcPeriod"/>
            </a:pPr>
            <a:r>
              <a:rPr lang="id-ID" i="1" dirty="0" smtClean="0">
                <a:latin typeface="Adobe Caslon Pro"/>
                <a:ea typeface="Times New Roman"/>
                <a:cs typeface="Arial"/>
              </a:rPr>
              <a:t>Data Flow Diagram </a:t>
            </a:r>
            <a:r>
              <a:rPr lang="id-ID" dirty="0" smtClean="0">
                <a:latin typeface="Adobe Caslon Pro"/>
                <a:ea typeface="Times New Roman"/>
                <a:cs typeface="Arial"/>
              </a:rPr>
              <a:t>(DFD)</a:t>
            </a:r>
          </a:p>
          <a:p>
            <a:pPr marL="457200" indent="-457200">
              <a:buFont typeface="+mj-lt"/>
              <a:buAutoNum type="alphaUcPeriod"/>
            </a:pPr>
            <a:r>
              <a:rPr lang="id-ID" dirty="0" smtClean="0">
                <a:latin typeface="Adobe Caslon Pro"/>
                <a:ea typeface="Times New Roman"/>
                <a:cs typeface="Arial"/>
              </a:rPr>
              <a:t>Diagram Aktivitas</a:t>
            </a:r>
          </a:p>
          <a:p>
            <a:pPr marL="457200" indent="-457200">
              <a:buFont typeface="+mj-lt"/>
              <a:buAutoNum type="alphaUcPeriod"/>
            </a:pPr>
            <a:endParaRPr lang="id-ID" dirty="0">
              <a:latin typeface="Adobe Caslon Pro"/>
              <a:ea typeface="Times New Roman"/>
              <a:cs typeface="Arial"/>
            </a:endParaRPr>
          </a:p>
          <a:p>
            <a:pPr marL="457200" indent="-457200">
              <a:buFont typeface="+mj-lt"/>
              <a:buAutoNum type="alphaUcPeriod"/>
            </a:pPr>
            <a:endParaRPr lang="id-ID" dirty="0"/>
          </a:p>
          <a:p>
            <a:pPr marL="457200" indent="-457200">
              <a:buFont typeface="+mj-lt"/>
              <a:buAutoNum type="alphaU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930160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Aliran</a:t>
            </a:r>
            <a:r>
              <a:rPr lang="en-US" dirty="0" smtClean="0"/>
              <a:t> </a:t>
            </a:r>
            <a:r>
              <a:rPr lang="en-US" dirty="0"/>
              <a:t>Data </a:t>
            </a:r>
            <a:r>
              <a:rPr lang="en-US" i="1" dirty="0"/>
              <a:t>(Data Flow) </a:t>
            </a:r>
            <a:r>
              <a:rPr lang="en-US" dirty="0"/>
              <a:t>(</a:t>
            </a:r>
            <a:r>
              <a:rPr lang="en-US" dirty="0" err="1"/>
              <a:t>lanjut</a:t>
            </a:r>
            <a:r>
              <a:rPr lang="en-US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endParaRPr lang="en-US" sz="2000" dirty="0">
              <a:solidFill>
                <a:srgbClr val="FF0000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8464957"/>
              </p:ext>
            </p:extLst>
          </p:nvPr>
        </p:nvGraphicFramePr>
        <p:xfrm>
          <a:off x="539552" y="1556792"/>
          <a:ext cx="8147246" cy="487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>
                  <a:extLst>
                    <a:ext uri="{9D8B030D-6E8A-4147-A177-3AD203B41FA5}">
                      <a16:colId xmlns:a16="http://schemas.microsoft.com/office/drawing/2014/main" xmlns="" val="298987120"/>
                    </a:ext>
                  </a:extLst>
                </a:gridCol>
                <a:gridCol w="3533562">
                  <a:extLst>
                    <a:ext uri="{9D8B030D-6E8A-4147-A177-3AD203B41FA5}">
                      <a16:colId xmlns:a16="http://schemas.microsoft.com/office/drawing/2014/main" xmlns="" val="4097092849"/>
                    </a:ext>
                  </a:extLst>
                </a:gridCol>
                <a:gridCol w="2018810">
                  <a:extLst>
                    <a:ext uri="{9D8B030D-6E8A-4147-A177-3AD203B41FA5}">
                      <a16:colId xmlns:a16="http://schemas.microsoft.com/office/drawing/2014/main" xmlns="" val="3989490516"/>
                    </a:ext>
                  </a:extLst>
                </a:gridCol>
                <a:gridCol w="2018810">
                  <a:extLst>
                    <a:ext uri="{9D8B030D-6E8A-4147-A177-3AD203B41FA5}">
                      <a16:colId xmlns:a16="http://schemas.microsoft.com/office/drawing/2014/main" xmlns="" val="130672304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Adobe Caslon Pro" panose="0205050205050A020403" pitchFamily="18" charset="0"/>
                        </a:rPr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Adobe Caslon Pro" panose="0205050205050A020403" pitchFamily="18" charset="0"/>
                        </a:rPr>
                        <a:t>Aturan</a:t>
                      </a:r>
                      <a:endParaRPr lang="en-US" sz="2000" dirty="0">
                        <a:latin typeface="Adobe Caslon Pro" panose="0205050205050A0204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Adobe Caslon Pro" panose="0205050205050A020403" pitchFamily="18" charset="0"/>
                        </a:rPr>
                        <a:t>Salah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Adobe Caslon Pro" panose="0205050205050A020403" pitchFamily="18" charset="0"/>
                        </a:rPr>
                        <a:t>Benar</a:t>
                      </a:r>
                      <a:endParaRPr lang="en-US" sz="2000" dirty="0">
                        <a:latin typeface="Adobe Caslon Pro" panose="0205050205050A0204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926669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Adobe Caslon Pro" panose="0205050205050A020403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0975" marR="0" lvl="1" indent="-180975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800" b="0" dirty="0" err="1">
                          <a:latin typeface="Adobe Caslon Pro" panose="0205050205050A020403" pitchFamily="18" charset="0"/>
                        </a:rPr>
                        <a:t>Aliran</a:t>
                      </a:r>
                      <a:r>
                        <a:rPr lang="en-US" sz="1800" b="0" dirty="0">
                          <a:latin typeface="Adobe Caslon Pro" panose="0205050205050A020403" pitchFamily="18" charset="0"/>
                        </a:rPr>
                        <a:t> data </a:t>
                      </a:r>
                      <a:r>
                        <a:rPr lang="en-US" sz="1800" b="0" dirty="0" err="1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tidak</a:t>
                      </a:r>
                      <a:r>
                        <a:rPr lang="en-US" sz="1800" b="0" dirty="0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 </a:t>
                      </a:r>
                      <a:r>
                        <a:rPr lang="en-US" sz="1800" b="0" dirty="0" err="1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boleh</a:t>
                      </a:r>
                      <a:r>
                        <a:rPr lang="en-US" sz="1800" b="0" baseline="0" dirty="0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 </a:t>
                      </a:r>
                      <a:r>
                        <a:rPr lang="en-US" sz="1800" b="0" dirty="0" err="1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secara</a:t>
                      </a:r>
                      <a:r>
                        <a:rPr lang="en-US" sz="1800" b="0" dirty="0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 </a:t>
                      </a:r>
                      <a:r>
                        <a:rPr lang="en-US" sz="1800" b="0" dirty="0" err="1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langsung</a:t>
                      </a:r>
                      <a:r>
                        <a:rPr lang="en-US" sz="1800" b="0" dirty="0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 </a:t>
                      </a:r>
                      <a:r>
                        <a:rPr lang="en-US" sz="1800" b="0" dirty="0" err="1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mengalir</a:t>
                      </a:r>
                      <a:r>
                        <a:rPr lang="en-US" sz="1800" b="0" dirty="0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 </a:t>
                      </a:r>
                      <a:r>
                        <a:rPr lang="en-US" sz="1800" b="0" dirty="0" err="1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ke</a:t>
                      </a:r>
                      <a:r>
                        <a:rPr lang="en-US" sz="1800" b="0" dirty="0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 </a:t>
                      </a:r>
                      <a:r>
                        <a:rPr lang="en-US" sz="1800" b="0" dirty="0" err="1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dirinya</a:t>
                      </a:r>
                      <a:r>
                        <a:rPr lang="en-US" sz="1800" b="0" dirty="0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 </a:t>
                      </a:r>
                      <a:r>
                        <a:rPr lang="en-US" sz="1800" b="0" dirty="0" err="1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sendiri</a:t>
                      </a:r>
                      <a:r>
                        <a:rPr lang="en-US" sz="1800" b="0" dirty="0">
                          <a:latin typeface="Adobe Caslon Pro" panose="0205050205050A020403" pitchFamily="18" charset="0"/>
                        </a:rPr>
                        <a:t> (</a:t>
                      </a:r>
                      <a:r>
                        <a:rPr lang="en-US" sz="1800" b="0" dirty="0" err="1">
                          <a:latin typeface="Adobe Caslon Pro" panose="0205050205050A020403" pitchFamily="18" charset="0"/>
                        </a:rPr>
                        <a:t>sirkuler</a:t>
                      </a:r>
                      <a:r>
                        <a:rPr lang="en-US" sz="1800" b="0" dirty="0">
                          <a:latin typeface="Adobe Caslon Pro" panose="0205050205050A020403" pitchFamily="18" charset="0"/>
                        </a:rPr>
                        <a:t>). </a:t>
                      </a:r>
                    </a:p>
                    <a:p>
                      <a:pPr marL="180975" marR="0" lvl="1" indent="-180975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800" b="0" dirty="0" err="1">
                          <a:latin typeface="Adobe Caslon Pro" panose="0205050205050A020403" pitchFamily="18" charset="0"/>
                        </a:rPr>
                        <a:t>Aliran</a:t>
                      </a:r>
                      <a:r>
                        <a:rPr lang="en-US" sz="1800" b="0" dirty="0">
                          <a:latin typeface="Adobe Caslon Pro" panose="0205050205050A020403" pitchFamily="18" charset="0"/>
                        </a:rPr>
                        <a:t> data </a:t>
                      </a:r>
                      <a:r>
                        <a:rPr lang="en-US" sz="1800" b="0" dirty="0" err="1">
                          <a:latin typeface="Adobe Caslon Pro" panose="0205050205050A020403" pitchFamily="18" charset="0"/>
                        </a:rPr>
                        <a:t>tersebut</a:t>
                      </a:r>
                      <a:r>
                        <a:rPr lang="en-US" sz="1800" b="0" dirty="0">
                          <a:latin typeface="Adobe Caslon Pro" panose="0205050205050A020403" pitchFamily="18" charset="0"/>
                        </a:rPr>
                        <a:t> </a:t>
                      </a:r>
                      <a:r>
                        <a:rPr lang="en-US" sz="1800" b="0" dirty="0" err="1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harus</a:t>
                      </a:r>
                      <a:r>
                        <a:rPr lang="en-US" sz="1800" b="0" dirty="0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 </a:t>
                      </a:r>
                      <a:r>
                        <a:rPr lang="en-US" sz="1800" b="0" dirty="0" err="1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diproses</a:t>
                      </a:r>
                      <a:r>
                        <a:rPr lang="en-US" sz="1800" b="0" dirty="0">
                          <a:latin typeface="Adobe Caslon Pro" panose="0205050205050A020403" pitchFamily="18" charset="0"/>
                        </a:rPr>
                        <a:t> minimal </a:t>
                      </a:r>
                      <a:r>
                        <a:rPr lang="en-US" sz="1800" b="0" dirty="0" err="1">
                          <a:latin typeface="Adobe Caslon Pro" panose="0205050205050A020403" pitchFamily="18" charset="0"/>
                        </a:rPr>
                        <a:t>satu</a:t>
                      </a:r>
                      <a:r>
                        <a:rPr lang="en-US" sz="1800" b="0" baseline="0" dirty="0">
                          <a:latin typeface="Adobe Caslon Pro" panose="0205050205050A020403" pitchFamily="18" charset="0"/>
                        </a:rPr>
                        <a:t> </a:t>
                      </a:r>
                      <a:r>
                        <a:rPr lang="en-US" sz="1800" b="0" baseline="0" dirty="0" err="1">
                          <a:latin typeface="Adobe Caslon Pro" panose="0205050205050A020403" pitchFamily="18" charset="0"/>
                        </a:rPr>
                        <a:t>atau</a:t>
                      </a:r>
                      <a:r>
                        <a:rPr lang="en-US" sz="1800" b="0" baseline="0" dirty="0">
                          <a:latin typeface="Adobe Caslon Pro" panose="0205050205050A020403" pitchFamily="18" charset="0"/>
                        </a:rPr>
                        <a:t> </a:t>
                      </a:r>
                      <a:r>
                        <a:rPr lang="en-US" sz="1800" b="0" dirty="0" err="1">
                          <a:latin typeface="Adobe Caslon Pro" panose="0205050205050A020403" pitchFamily="18" charset="0"/>
                        </a:rPr>
                        <a:t>lebih</a:t>
                      </a:r>
                      <a:r>
                        <a:rPr lang="en-US" sz="1800" b="0" dirty="0">
                          <a:latin typeface="Adobe Caslon Pro" panose="0205050205050A020403" pitchFamily="18" charset="0"/>
                        </a:rPr>
                        <a:t> proses yang </a:t>
                      </a:r>
                      <a:r>
                        <a:rPr lang="en-US" sz="1800" b="0" dirty="0" err="1">
                          <a:latin typeface="Adobe Caslon Pro" panose="0205050205050A020403" pitchFamily="18" charset="0"/>
                        </a:rPr>
                        <a:t>akan</a:t>
                      </a:r>
                      <a:r>
                        <a:rPr lang="en-US" sz="1800" b="0" dirty="0">
                          <a:latin typeface="Adobe Caslon Pro" panose="0205050205050A020403" pitchFamily="18" charset="0"/>
                        </a:rPr>
                        <a:t> </a:t>
                      </a:r>
                      <a:r>
                        <a:rPr lang="en-US" sz="1800" b="0" dirty="0" err="1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menghasilkan</a:t>
                      </a:r>
                      <a:r>
                        <a:rPr lang="en-US" sz="1800" b="0" dirty="0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 </a:t>
                      </a:r>
                      <a:r>
                        <a:rPr lang="en-US" sz="1800" b="0" dirty="0" err="1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beberapa</a:t>
                      </a:r>
                      <a:r>
                        <a:rPr lang="en-US" sz="1800" b="0" dirty="0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 </a:t>
                      </a:r>
                      <a:r>
                        <a:rPr lang="en-US" sz="1800" b="0" dirty="0" err="1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aliran</a:t>
                      </a:r>
                      <a:r>
                        <a:rPr lang="en-US" sz="1800" b="0" dirty="0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 data lain</a:t>
                      </a:r>
                      <a:r>
                        <a:rPr lang="en-US" sz="1800" b="0" dirty="0">
                          <a:latin typeface="Adobe Caslon Pro" panose="0205050205050A020403" pitchFamily="18" charset="0"/>
                        </a:rPr>
                        <a:t> </a:t>
                      </a:r>
                      <a:r>
                        <a:rPr lang="en-US" sz="1800" b="0" dirty="0" err="1">
                          <a:latin typeface="Adobe Caslon Pro" panose="0205050205050A020403" pitchFamily="18" charset="0"/>
                        </a:rPr>
                        <a:t>dan</a:t>
                      </a:r>
                      <a:r>
                        <a:rPr lang="en-US" sz="1800" b="0" dirty="0">
                          <a:latin typeface="Adobe Caslon Pro" panose="0205050205050A020403" pitchFamily="18" charset="0"/>
                        </a:rPr>
                        <a:t> </a:t>
                      </a:r>
                      <a:r>
                        <a:rPr lang="en-US" sz="1800" b="0" dirty="0" err="1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kembali</a:t>
                      </a:r>
                      <a:r>
                        <a:rPr lang="en-US" sz="1800" b="0" dirty="0">
                          <a:latin typeface="Adobe Caslon Pro" panose="0205050205050A020403" pitchFamily="18" charset="0"/>
                        </a:rPr>
                        <a:t> </a:t>
                      </a:r>
                      <a:r>
                        <a:rPr lang="en-US" sz="1800" b="0" dirty="0" err="1">
                          <a:latin typeface="Adobe Caslon Pro" panose="0205050205050A020403" pitchFamily="18" charset="0"/>
                        </a:rPr>
                        <a:t>ke</a:t>
                      </a:r>
                      <a:r>
                        <a:rPr lang="en-US" sz="1800" b="0" dirty="0">
                          <a:latin typeface="Adobe Caslon Pro" panose="0205050205050A020403" pitchFamily="18" charset="0"/>
                        </a:rPr>
                        <a:t> </a:t>
                      </a:r>
                      <a:r>
                        <a:rPr lang="en-US" sz="1800" b="0" dirty="0" err="1">
                          <a:latin typeface="Adobe Caslon Pro" panose="0205050205050A020403" pitchFamily="18" charset="0"/>
                        </a:rPr>
                        <a:t>aliran</a:t>
                      </a:r>
                      <a:r>
                        <a:rPr lang="en-US" sz="1800" b="0" dirty="0">
                          <a:latin typeface="Adobe Caslon Pro" panose="0205050205050A020403" pitchFamily="18" charset="0"/>
                        </a:rPr>
                        <a:t> data yang </a:t>
                      </a:r>
                      <a:r>
                        <a:rPr lang="en-US" sz="1800" b="0" dirty="0" err="1">
                          <a:latin typeface="Adobe Caslon Pro" panose="0205050205050A020403" pitchFamily="18" charset="0"/>
                        </a:rPr>
                        <a:t>asli</a:t>
                      </a:r>
                      <a:r>
                        <a:rPr lang="en-US" sz="1800" b="0" dirty="0">
                          <a:latin typeface="Adobe Caslon Pro" panose="0205050205050A020403" pitchFamily="18" charset="0"/>
                        </a:rPr>
                        <a:t> </a:t>
                      </a:r>
                      <a:r>
                        <a:rPr lang="en-US" sz="1800" b="0" dirty="0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(proses </a:t>
                      </a:r>
                      <a:r>
                        <a:rPr lang="en-US" sz="1800" b="0" dirty="0" err="1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awal</a:t>
                      </a:r>
                      <a:r>
                        <a:rPr lang="en-US" sz="1800" b="0" dirty="0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>
                        <a:latin typeface="Adobe Caslon Pro" panose="0205050205050A0204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>
                        <a:latin typeface="Adobe Caslon Pro" panose="0205050205050A0204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95203043"/>
                  </a:ext>
                </a:extLst>
              </a:tr>
              <a:tr h="370840">
                <a:tc gridSpan="4">
                  <a:txBody>
                    <a:bodyPr/>
                    <a:lstStyle/>
                    <a:p>
                      <a:pPr algn="just"/>
                      <a:r>
                        <a:rPr lang="en-US" sz="1800" dirty="0" err="1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Aliran</a:t>
                      </a:r>
                      <a:r>
                        <a:rPr lang="en-US" sz="1800" dirty="0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 data </a:t>
                      </a:r>
                      <a:r>
                        <a:rPr lang="en-US" sz="1800" dirty="0" err="1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ke</a:t>
                      </a:r>
                      <a:r>
                        <a:rPr lang="en-US" sz="1800" dirty="0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 data store:</a:t>
                      </a:r>
                      <a:r>
                        <a:rPr lang="en-US" sz="1800" dirty="0">
                          <a:latin typeface="Adobe Caslon Pro" panose="0205050205050A020403" pitchFamily="18" charset="0"/>
                        </a:rPr>
                        <a:t> </a:t>
                      </a:r>
                      <a:r>
                        <a:rPr lang="en-US" sz="1800" dirty="0" err="1">
                          <a:latin typeface="Adobe Caslon Pro" panose="0205050205050A020403" pitchFamily="18" charset="0"/>
                        </a:rPr>
                        <a:t>mengupdate</a:t>
                      </a:r>
                      <a:r>
                        <a:rPr lang="en-US" sz="1800" dirty="0">
                          <a:latin typeface="Adobe Caslon Pro" panose="0205050205050A020403" pitchFamily="18" charset="0"/>
                        </a:rPr>
                        <a:t> data </a:t>
                      </a:r>
                      <a:r>
                        <a:rPr lang="en-US" sz="1800" dirty="0" err="1">
                          <a:latin typeface="Adobe Caslon Pro" panose="0205050205050A020403" pitchFamily="18" charset="0"/>
                        </a:rPr>
                        <a:t>baik</a:t>
                      </a:r>
                      <a:r>
                        <a:rPr lang="en-US" sz="1800" dirty="0">
                          <a:latin typeface="Adobe Caslon Pro" panose="0205050205050A020403" pitchFamily="18" charset="0"/>
                        </a:rPr>
                        <a:t> </a:t>
                      </a:r>
                      <a:r>
                        <a:rPr lang="en-US" sz="1800" dirty="0" err="1">
                          <a:latin typeface="Adobe Caslon Pro" panose="0205050205050A020403" pitchFamily="18" charset="0"/>
                        </a:rPr>
                        <a:t>berupa</a:t>
                      </a:r>
                      <a:r>
                        <a:rPr lang="en-US" sz="1800" dirty="0">
                          <a:latin typeface="Adobe Caslon Pro" panose="0205050205050A020403" pitchFamily="18" charset="0"/>
                        </a:rPr>
                        <a:t> </a:t>
                      </a:r>
                      <a:r>
                        <a:rPr lang="en-US" sz="1800" dirty="0" err="1">
                          <a:latin typeface="Adobe Caslon Pro" panose="0205050205050A020403" pitchFamily="18" charset="0"/>
                        </a:rPr>
                        <a:t>penghapusan</a:t>
                      </a:r>
                      <a:r>
                        <a:rPr lang="en-US" sz="1800" dirty="0">
                          <a:latin typeface="Adobe Caslon Pro" panose="0205050205050A020403" pitchFamily="18" charset="0"/>
                        </a:rPr>
                        <a:t> </a:t>
                      </a:r>
                      <a:r>
                        <a:rPr lang="en-US" sz="1800" dirty="0" err="1">
                          <a:latin typeface="Adobe Caslon Pro" panose="0205050205050A020403" pitchFamily="18" charset="0"/>
                        </a:rPr>
                        <a:t>maupun</a:t>
                      </a:r>
                      <a:r>
                        <a:rPr lang="en-US" sz="1800" dirty="0">
                          <a:latin typeface="Adobe Caslon Pro" panose="0205050205050A020403" pitchFamily="18" charset="0"/>
                        </a:rPr>
                        <a:t> </a:t>
                      </a:r>
                      <a:r>
                        <a:rPr lang="en-US" sz="1800" dirty="0" err="1">
                          <a:latin typeface="Adobe Caslon Pro" panose="0205050205050A020403" pitchFamily="18" charset="0"/>
                        </a:rPr>
                        <a:t>perubahan</a:t>
                      </a:r>
                      <a:r>
                        <a:rPr lang="en-US" sz="1800" dirty="0">
                          <a:latin typeface="Adobe Caslon Pro" panose="0205050205050A020403" pitchFamily="18" charset="0"/>
                        </a:rPr>
                        <a:t> data.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180975" marR="0" lvl="1" indent="-180975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2000" b="0" dirty="0">
                        <a:latin typeface="Adobe Caslon Pro" panose="0205050205050A020403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>
                        <a:latin typeface="Adobe Caslon Pro" panose="0205050205050A020403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>
                        <a:latin typeface="Adobe Caslon Pro" panose="0205050205050A0204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27774327"/>
                  </a:ext>
                </a:extLst>
              </a:tr>
              <a:tr h="370840">
                <a:tc gridSpan="4">
                  <a:txBody>
                    <a:bodyPr/>
                    <a:lstStyle/>
                    <a:p>
                      <a:pPr algn="just"/>
                      <a:r>
                        <a:rPr lang="en-US" sz="1800" dirty="0" err="1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Aliran</a:t>
                      </a:r>
                      <a:r>
                        <a:rPr lang="en-US" sz="1800" dirty="0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 data </a:t>
                      </a:r>
                      <a:r>
                        <a:rPr lang="en-US" sz="1800" dirty="0" err="1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dari</a:t>
                      </a:r>
                      <a:r>
                        <a:rPr lang="en-US" sz="1800" dirty="0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 data store:</a:t>
                      </a:r>
                      <a:r>
                        <a:rPr lang="en-US" sz="1800" baseline="0" dirty="0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 </a:t>
                      </a:r>
                      <a:r>
                        <a:rPr lang="en-US" sz="1800" dirty="0">
                          <a:latin typeface="Adobe Caslon Pro" panose="0205050205050A020403" pitchFamily="18" charset="0"/>
                        </a:rPr>
                        <a:t>proses </a:t>
                      </a:r>
                      <a:r>
                        <a:rPr lang="en-US" sz="1800" dirty="0" err="1">
                          <a:latin typeface="Adobe Caslon Pro" panose="0205050205050A020403" pitchFamily="18" charset="0"/>
                        </a:rPr>
                        <a:t>mengambil</a:t>
                      </a:r>
                      <a:r>
                        <a:rPr lang="en-US" sz="1800" dirty="0">
                          <a:latin typeface="Adobe Caslon Pro" panose="0205050205050A020403" pitchFamily="18" charset="0"/>
                        </a:rPr>
                        <a:t> </a:t>
                      </a:r>
                      <a:r>
                        <a:rPr lang="en-US" sz="1800" dirty="0" err="1">
                          <a:latin typeface="Adobe Caslon Pro" panose="0205050205050A020403" pitchFamily="18" charset="0"/>
                        </a:rPr>
                        <a:t>atau</a:t>
                      </a:r>
                      <a:r>
                        <a:rPr lang="en-US" sz="1800" dirty="0">
                          <a:latin typeface="Adobe Caslon Pro" panose="0205050205050A020403" pitchFamily="18" charset="0"/>
                        </a:rPr>
                        <a:t> </a:t>
                      </a:r>
                      <a:r>
                        <a:rPr lang="en-US" sz="1800" dirty="0" err="1">
                          <a:latin typeface="Adobe Caslon Pro" panose="0205050205050A020403" pitchFamily="18" charset="0"/>
                        </a:rPr>
                        <a:t>membaca</a:t>
                      </a:r>
                      <a:r>
                        <a:rPr lang="en-US" sz="1800" dirty="0">
                          <a:latin typeface="Adobe Caslon Pro" panose="0205050205050A020403" pitchFamily="18" charset="0"/>
                        </a:rPr>
                        <a:t> data </a:t>
                      </a:r>
                      <a:r>
                        <a:rPr lang="en-US" sz="1800" dirty="0" err="1">
                          <a:latin typeface="Adobe Caslon Pro" panose="0205050205050A020403" pitchFamily="18" charset="0"/>
                        </a:rPr>
                        <a:t>dalam</a:t>
                      </a:r>
                      <a:r>
                        <a:rPr lang="en-US" sz="1800" dirty="0">
                          <a:latin typeface="Adobe Caslon Pro" panose="0205050205050A020403" pitchFamily="18" charset="0"/>
                        </a:rPr>
                        <a:t> data store </a:t>
                      </a:r>
                      <a:r>
                        <a:rPr lang="en-US" sz="1800" dirty="0" err="1">
                          <a:latin typeface="Adobe Caslon Pro" panose="0205050205050A020403" pitchFamily="18" charset="0"/>
                        </a:rPr>
                        <a:t>tersebut</a:t>
                      </a:r>
                      <a:r>
                        <a:rPr lang="en-US" sz="1800" dirty="0">
                          <a:latin typeface="Adobe Caslon Pro" panose="0205050205050A020403" pitchFamily="18" charset="0"/>
                        </a:rPr>
                        <a:t>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68073489"/>
                  </a:ext>
                </a:extLst>
              </a:tr>
              <a:tr h="370840">
                <a:tc gridSpan="4">
                  <a:txBody>
                    <a:bodyPr/>
                    <a:lstStyle/>
                    <a:p>
                      <a:pPr algn="just"/>
                      <a:r>
                        <a:rPr lang="en-US" sz="1800" dirty="0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Nama </a:t>
                      </a:r>
                      <a:r>
                        <a:rPr lang="en-US" sz="1800" dirty="0" err="1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aliran</a:t>
                      </a:r>
                      <a:r>
                        <a:rPr lang="en-US" sz="1800" dirty="0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 data </a:t>
                      </a:r>
                      <a:r>
                        <a:rPr lang="en-US" sz="1800" dirty="0" err="1">
                          <a:latin typeface="Adobe Caslon Pro" panose="0205050205050A020403" pitchFamily="18" charset="0"/>
                        </a:rPr>
                        <a:t>menggunakan</a:t>
                      </a:r>
                      <a:r>
                        <a:rPr lang="en-US" sz="1800" dirty="0">
                          <a:latin typeface="Adobe Caslon Pro" panose="0205050205050A020403" pitchFamily="18" charset="0"/>
                        </a:rPr>
                        <a:t> </a:t>
                      </a:r>
                      <a:r>
                        <a:rPr lang="en-US" sz="1800" dirty="0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kata </a:t>
                      </a:r>
                      <a:r>
                        <a:rPr lang="en-US" sz="1800" dirty="0" err="1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benda</a:t>
                      </a:r>
                      <a:r>
                        <a:rPr lang="en-US" sz="1800" dirty="0">
                          <a:latin typeface="Adobe Caslon Pro" panose="0205050205050A020403" pitchFamily="18" charset="0"/>
                        </a:rPr>
                        <a:t>. </a:t>
                      </a:r>
                      <a:r>
                        <a:rPr lang="en-US" sz="1800" dirty="0" err="1">
                          <a:latin typeface="Adobe Caslon Pro" panose="0205050205050A020403" pitchFamily="18" charset="0"/>
                        </a:rPr>
                        <a:t>Beberapa</a:t>
                      </a:r>
                      <a:r>
                        <a:rPr lang="en-US" sz="1800" dirty="0">
                          <a:latin typeface="Adobe Caslon Pro" panose="0205050205050A020403" pitchFamily="18" charset="0"/>
                        </a:rPr>
                        <a:t> </a:t>
                      </a:r>
                      <a:r>
                        <a:rPr lang="en-US" sz="1800" dirty="0" err="1">
                          <a:latin typeface="Adobe Caslon Pro" panose="0205050205050A020403" pitchFamily="18" charset="0"/>
                        </a:rPr>
                        <a:t>aliran</a:t>
                      </a:r>
                      <a:r>
                        <a:rPr lang="en-US" sz="1800" dirty="0">
                          <a:latin typeface="Adobe Caslon Pro" panose="0205050205050A020403" pitchFamily="18" charset="0"/>
                        </a:rPr>
                        <a:t> data </a:t>
                      </a:r>
                      <a:r>
                        <a:rPr lang="en-US" sz="1800" dirty="0" err="1">
                          <a:latin typeface="Adobe Caslon Pro" panose="0205050205050A020403" pitchFamily="18" charset="0"/>
                        </a:rPr>
                        <a:t>dapat</a:t>
                      </a:r>
                      <a:r>
                        <a:rPr lang="en-US" sz="1800" dirty="0">
                          <a:latin typeface="Adobe Caslon Pro" panose="0205050205050A020403" pitchFamily="18" charset="0"/>
                        </a:rPr>
                        <a:t> </a:t>
                      </a:r>
                      <a:r>
                        <a:rPr lang="en-US" sz="1800" dirty="0" err="1">
                          <a:latin typeface="Adobe Caslon Pro" panose="0205050205050A020403" pitchFamily="18" charset="0"/>
                        </a:rPr>
                        <a:t>digunakan</a:t>
                      </a:r>
                      <a:r>
                        <a:rPr lang="en-US" sz="1800" dirty="0">
                          <a:latin typeface="Adobe Caslon Pro" panose="0205050205050A020403" pitchFamily="18" charset="0"/>
                        </a:rPr>
                        <a:t> </a:t>
                      </a:r>
                      <a:r>
                        <a:rPr lang="en-US" sz="1800" dirty="0" err="1">
                          <a:latin typeface="Adobe Caslon Pro" panose="0205050205050A020403" pitchFamily="18" charset="0"/>
                        </a:rPr>
                        <a:t>untuk</a:t>
                      </a:r>
                      <a:r>
                        <a:rPr lang="en-US" sz="1800" dirty="0">
                          <a:latin typeface="Adobe Caslon Pro" panose="0205050205050A020403" pitchFamily="18" charset="0"/>
                        </a:rPr>
                        <a:t> </a:t>
                      </a:r>
                      <a:r>
                        <a:rPr lang="en-US" sz="1800" dirty="0" err="1">
                          <a:latin typeface="Adobe Caslon Pro" panose="0205050205050A020403" pitchFamily="18" charset="0"/>
                        </a:rPr>
                        <a:t>satu</a:t>
                      </a:r>
                      <a:r>
                        <a:rPr lang="en-US" sz="1800" dirty="0">
                          <a:latin typeface="Adobe Caslon Pro" panose="0205050205050A020403" pitchFamily="18" charset="0"/>
                        </a:rPr>
                        <a:t> </a:t>
                      </a:r>
                      <a:r>
                        <a:rPr lang="en-US" sz="1800" dirty="0" err="1">
                          <a:latin typeface="Adobe Caslon Pro" panose="0205050205050A020403" pitchFamily="18" charset="0"/>
                        </a:rPr>
                        <a:t>anak</a:t>
                      </a:r>
                      <a:r>
                        <a:rPr lang="en-US" sz="1800" dirty="0">
                          <a:latin typeface="Adobe Caslon Pro" panose="0205050205050A020403" pitchFamily="18" charset="0"/>
                        </a:rPr>
                        <a:t> </a:t>
                      </a:r>
                      <a:r>
                        <a:rPr lang="en-US" sz="1800" dirty="0" err="1">
                          <a:latin typeface="Adobe Caslon Pro" panose="0205050205050A020403" pitchFamily="18" charset="0"/>
                        </a:rPr>
                        <a:t>panah</a:t>
                      </a:r>
                      <a:r>
                        <a:rPr lang="en-US" sz="1800" dirty="0">
                          <a:latin typeface="Adobe Caslon Pro" panose="0205050205050A020403" pitchFamily="18" charset="0"/>
                        </a:rPr>
                        <a:t> </a:t>
                      </a:r>
                      <a:r>
                        <a:rPr lang="en-US" sz="1800" dirty="0" err="1">
                          <a:latin typeface="Adobe Caslon Pro" panose="0205050205050A020403" pitchFamily="18" charset="0"/>
                        </a:rPr>
                        <a:t>asalkan</a:t>
                      </a:r>
                      <a:r>
                        <a:rPr lang="en-US" sz="1800" dirty="0">
                          <a:latin typeface="Adobe Caslon Pro" panose="0205050205050A020403" pitchFamily="18" charset="0"/>
                        </a:rPr>
                        <a:t> </a:t>
                      </a:r>
                      <a:r>
                        <a:rPr lang="en-US" sz="1800" dirty="0" err="1">
                          <a:latin typeface="Adobe Caslon Pro" panose="0205050205050A020403" pitchFamily="18" charset="0"/>
                        </a:rPr>
                        <a:t>kesemua</a:t>
                      </a:r>
                      <a:r>
                        <a:rPr lang="en-US" sz="1800" dirty="0">
                          <a:latin typeface="Adobe Caslon Pro" panose="0205050205050A020403" pitchFamily="18" charset="0"/>
                        </a:rPr>
                        <a:t> data </a:t>
                      </a:r>
                      <a:r>
                        <a:rPr lang="en-US" sz="1800" dirty="0" err="1">
                          <a:latin typeface="Adobe Caslon Pro" panose="0205050205050A020403" pitchFamily="18" charset="0"/>
                        </a:rPr>
                        <a:t>merupakan</a:t>
                      </a:r>
                      <a:r>
                        <a:rPr lang="en-US" sz="1800" dirty="0">
                          <a:latin typeface="Adobe Caslon Pro" panose="0205050205050A020403" pitchFamily="18" charset="0"/>
                        </a:rPr>
                        <a:t> </a:t>
                      </a:r>
                      <a:r>
                        <a:rPr lang="en-US" sz="1800" dirty="0" err="1">
                          <a:latin typeface="Adobe Caslon Pro" panose="0205050205050A020403" pitchFamily="18" charset="0"/>
                        </a:rPr>
                        <a:t>satu</a:t>
                      </a:r>
                      <a:r>
                        <a:rPr lang="en-US" sz="1800" dirty="0">
                          <a:latin typeface="Adobe Caslon Pro" panose="0205050205050A020403" pitchFamily="18" charset="0"/>
                        </a:rPr>
                        <a:t> </a:t>
                      </a:r>
                      <a:r>
                        <a:rPr lang="en-US" sz="1800" dirty="0" err="1">
                          <a:latin typeface="Adobe Caslon Pro" panose="0205050205050A020403" pitchFamily="18" charset="0"/>
                        </a:rPr>
                        <a:t>kesatuan</a:t>
                      </a:r>
                      <a:r>
                        <a:rPr lang="en-US" sz="1800" dirty="0">
                          <a:latin typeface="Adobe Caslon Pro" panose="0205050205050A020403" pitchFamily="18" charset="0"/>
                        </a:rPr>
                        <a:t> </a:t>
                      </a:r>
                      <a:r>
                        <a:rPr lang="en-US" sz="1800" dirty="0" err="1">
                          <a:latin typeface="Adobe Caslon Pro" panose="0205050205050A020403" pitchFamily="18" charset="0"/>
                        </a:rPr>
                        <a:t>paket</a:t>
                      </a:r>
                      <a:r>
                        <a:rPr lang="en-US" sz="1800" dirty="0">
                          <a:latin typeface="Adobe Caslon Pro" panose="0205050205050A020403" pitchFamily="18" charset="0"/>
                        </a:rPr>
                        <a:t> data.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812870267"/>
                  </a:ext>
                </a:extLst>
              </a:tr>
            </a:tbl>
          </a:graphicData>
        </a:graphic>
      </p:graphicFrame>
      <p:grpSp>
        <p:nvGrpSpPr>
          <p:cNvPr id="49" name="Group 48"/>
          <p:cNvGrpSpPr/>
          <p:nvPr/>
        </p:nvGrpSpPr>
        <p:grpSpPr>
          <a:xfrm>
            <a:off x="6702871" y="2780928"/>
            <a:ext cx="2045359" cy="1762077"/>
            <a:chOff x="6702871" y="3404442"/>
            <a:chExt cx="2045359" cy="1762077"/>
          </a:xfrm>
        </p:grpSpPr>
        <p:sp>
          <p:nvSpPr>
            <p:cNvPr id="15" name="Oval 14"/>
            <p:cNvSpPr/>
            <p:nvPr/>
          </p:nvSpPr>
          <p:spPr>
            <a:xfrm>
              <a:off x="6702871" y="3462139"/>
              <a:ext cx="648072" cy="648072"/>
            </a:xfrm>
            <a:prstGeom prst="ellips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1" name="Straight Arrow Connector 20"/>
            <p:cNvCxnSpPr>
              <a:stCxn id="15" idx="6"/>
            </p:cNvCxnSpPr>
            <p:nvPr/>
          </p:nvCxnSpPr>
          <p:spPr>
            <a:xfrm>
              <a:off x="7350943" y="3786175"/>
              <a:ext cx="461417" cy="0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2" name="Oval 31"/>
            <p:cNvSpPr/>
            <p:nvPr/>
          </p:nvSpPr>
          <p:spPr>
            <a:xfrm>
              <a:off x="7812360" y="3462139"/>
              <a:ext cx="648072" cy="648072"/>
            </a:xfrm>
            <a:prstGeom prst="ellips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7272300" y="4331312"/>
              <a:ext cx="648072" cy="648072"/>
            </a:xfrm>
            <a:prstGeom prst="ellips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4" name="Straight Arrow Connector 33"/>
            <p:cNvCxnSpPr>
              <a:endCxn id="33" idx="7"/>
            </p:cNvCxnSpPr>
            <p:nvPr/>
          </p:nvCxnSpPr>
          <p:spPr>
            <a:xfrm flipH="1">
              <a:off x="7825464" y="4110211"/>
              <a:ext cx="310932" cy="316009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Arrow Connector 36"/>
            <p:cNvCxnSpPr/>
            <p:nvPr/>
          </p:nvCxnSpPr>
          <p:spPr>
            <a:xfrm rot="5400000" flipH="1">
              <a:off x="7012405" y="4138761"/>
              <a:ext cx="310932" cy="316009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Arrow Connector 38"/>
            <p:cNvCxnSpPr/>
            <p:nvPr/>
          </p:nvCxnSpPr>
          <p:spPr>
            <a:xfrm>
              <a:off x="8456089" y="3786175"/>
              <a:ext cx="148359" cy="0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Arrow Connector 40"/>
            <p:cNvCxnSpPr/>
            <p:nvPr/>
          </p:nvCxnSpPr>
          <p:spPr>
            <a:xfrm>
              <a:off x="7894107" y="4765554"/>
              <a:ext cx="288699" cy="134146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4" name="Rectangle 43"/>
            <p:cNvSpPr/>
            <p:nvPr/>
          </p:nvSpPr>
          <p:spPr>
            <a:xfrm>
              <a:off x="7412374" y="3404442"/>
              <a:ext cx="33855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dirty="0"/>
                <a:t>A</a:t>
              </a:r>
            </a:p>
          </p:txBody>
        </p:sp>
        <p:sp>
          <p:nvSpPr>
            <p:cNvPr id="45" name="Rectangle 44"/>
            <p:cNvSpPr/>
            <p:nvPr/>
          </p:nvSpPr>
          <p:spPr>
            <a:xfrm>
              <a:off x="7937510" y="4164006"/>
              <a:ext cx="33855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dirty="0"/>
                <a:t>A</a:t>
              </a:r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887879" y="4189121"/>
              <a:ext cx="33855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dirty="0"/>
                <a:t>A</a:t>
              </a:r>
            </a:p>
          </p:txBody>
        </p:sp>
        <p:sp>
          <p:nvSpPr>
            <p:cNvPr id="47" name="Rectangle 46"/>
            <p:cNvSpPr/>
            <p:nvPr/>
          </p:nvSpPr>
          <p:spPr>
            <a:xfrm>
              <a:off x="8409675" y="3416843"/>
              <a:ext cx="338555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dirty="0"/>
                <a:t>B</a:t>
              </a:r>
            </a:p>
          </p:txBody>
        </p:sp>
        <p:sp>
          <p:nvSpPr>
            <p:cNvPr id="48" name="Rectangle 47"/>
            <p:cNvSpPr/>
            <p:nvPr/>
          </p:nvSpPr>
          <p:spPr>
            <a:xfrm>
              <a:off x="7852885" y="4797187"/>
              <a:ext cx="351379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dirty="0"/>
                <a:t>C</a:t>
              </a:r>
            </a:p>
          </p:txBody>
        </p:sp>
      </p:grpSp>
      <p:grpSp>
        <p:nvGrpSpPr>
          <p:cNvPr id="52" name="Group 51"/>
          <p:cNvGrpSpPr/>
          <p:nvPr/>
        </p:nvGrpSpPr>
        <p:grpSpPr>
          <a:xfrm>
            <a:off x="4806604" y="2791667"/>
            <a:ext cx="1637604" cy="729779"/>
            <a:chOff x="4806604" y="3415181"/>
            <a:chExt cx="1637604" cy="729779"/>
          </a:xfrm>
        </p:grpSpPr>
        <p:grpSp>
          <p:nvGrpSpPr>
            <p:cNvPr id="50" name="Group 49"/>
            <p:cNvGrpSpPr/>
            <p:nvPr/>
          </p:nvGrpSpPr>
          <p:grpSpPr>
            <a:xfrm>
              <a:off x="4806604" y="3415181"/>
              <a:ext cx="1637604" cy="648072"/>
              <a:chOff x="4806604" y="3415181"/>
              <a:chExt cx="1637604" cy="648072"/>
            </a:xfrm>
          </p:grpSpPr>
          <p:sp>
            <p:nvSpPr>
              <p:cNvPr id="20" name="Oval 19"/>
              <p:cNvSpPr/>
              <p:nvPr/>
            </p:nvSpPr>
            <p:spPr>
              <a:xfrm>
                <a:off x="4806604" y="3415181"/>
                <a:ext cx="648072" cy="648072"/>
              </a:xfrm>
              <a:prstGeom prst="ellipse">
                <a:avLst/>
              </a:prstGeom>
              <a:solidFill>
                <a:srgbClr val="0070C0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31" name="Group 30"/>
              <p:cNvGrpSpPr/>
              <p:nvPr/>
            </p:nvGrpSpPr>
            <p:grpSpPr>
              <a:xfrm>
                <a:off x="5359768" y="3510089"/>
                <a:ext cx="1084440" cy="278951"/>
                <a:chOff x="5359768" y="3510089"/>
                <a:chExt cx="1084440" cy="278951"/>
              </a:xfrm>
            </p:grpSpPr>
            <p:cxnSp>
              <p:nvCxnSpPr>
                <p:cNvPr id="22" name="Straight Arrow Connector 21"/>
                <p:cNvCxnSpPr/>
                <p:nvPr/>
              </p:nvCxnSpPr>
              <p:spPr>
                <a:xfrm flipH="1">
                  <a:off x="5454676" y="3789040"/>
                  <a:ext cx="989532" cy="0"/>
                </a:xfrm>
                <a:prstGeom prst="straightConnector1">
                  <a:avLst/>
                </a:prstGeom>
                <a:ln w="28575">
                  <a:tailEnd type="triangle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8" name="Elbow Connector 27"/>
                <p:cNvCxnSpPr>
                  <a:stCxn id="20" idx="7"/>
                </p:cNvCxnSpPr>
                <p:nvPr/>
              </p:nvCxnSpPr>
              <p:spPr>
                <a:xfrm rot="16200000" flipH="1">
                  <a:off x="5763945" y="3105912"/>
                  <a:ext cx="276086" cy="1084440"/>
                </a:xfrm>
                <a:prstGeom prst="bentConnector4">
                  <a:avLst>
                    <a:gd name="adj1" fmla="val -82800"/>
                    <a:gd name="adj2" fmla="val 99171"/>
                  </a:avLst>
                </a:prstGeom>
                <a:ln w="28575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51" name="Rectangle 50"/>
            <p:cNvSpPr/>
            <p:nvPr/>
          </p:nvSpPr>
          <p:spPr>
            <a:xfrm>
              <a:off x="5780165" y="3775628"/>
              <a:ext cx="33855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dirty="0"/>
                <a:t>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1234032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 algn="just">
              <a:buFont typeface="+mj-lt"/>
              <a:buAutoNum type="alphaLcPeriod"/>
            </a:pPr>
            <a:r>
              <a:rPr lang="en-US" dirty="0" err="1"/>
              <a:t>Transformasi</a:t>
            </a:r>
            <a:r>
              <a:rPr lang="en-US" dirty="0"/>
              <a:t> </a:t>
            </a:r>
            <a:r>
              <a:rPr lang="en-US" dirty="0" err="1"/>
              <a:t>aliran</a:t>
            </a:r>
            <a:r>
              <a:rPr lang="en-US" dirty="0"/>
              <a:t> data yang </a:t>
            </a:r>
            <a:r>
              <a:rPr lang="en-US" dirty="0" err="1"/>
              <a:t>datang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aliran</a:t>
            </a:r>
            <a:r>
              <a:rPr lang="en-US" dirty="0"/>
              <a:t> data yang </a:t>
            </a:r>
            <a:r>
              <a:rPr lang="en-US" dirty="0" err="1"/>
              <a:t>keluar</a:t>
            </a:r>
            <a:r>
              <a:rPr lang="en-US" dirty="0"/>
              <a:t>. </a:t>
            </a:r>
          </a:p>
          <a:p>
            <a:pPr marL="457200" indent="-457200" algn="just">
              <a:buFont typeface="+mj-lt"/>
              <a:buAutoNum type="alphaLcPeriod"/>
            </a:pPr>
            <a:r>
              <a:rPr lang="en-US" dirty="0" err="1"/>
              <a:t>Transformasi</a:t>
            </a:r>
            <a:r>
              <a:rPr lang="en-US" dirty="0"/>
              <a:t>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masukan</a:t>
            </a:r>
            <a:r>
              <a:rPr lang="en-US" dirty="0"/>
              <a:t> </a:t>
            </a:r>
            <a:r>
              <a:rPr lang="en-US" dirty="0" err="1"/>
              <a:t>diubah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keluaran</a:t>
            </a:r>
            <a:r>
              <a:rPr lang="en-US" dirty="0"/>
              <a:t>.  </a:t>
            </a:r>
          </a:p>
          <a:p>
            <a:pPr marL="457200" indent="-457200" algn="just">
              <a:buFont typeface="+mj-lt"/>
              <a:buAutoNum type="alphaLcPeriod"/>
            </a:pPr>
            <a:r>
              <a:rPr lang="en-US" dirty="0" err="1"/>
              <a:t>Menjelaskan</a:t>
            </a:r>
            <a:r>
              <a:rPr lang="en-US" dirty="0"/>
              <a:t> proses-proses </a:t>
            </a:r>
            <a:r>
              <a:rPr lang="en-US" dirty="0" err="1"/>
              <a:t>transformasi</a:t>
            </a:r>
            <a:r>
              <a:rPr lang="en-US" dirty="0"/>
              <a:t> data </a:t>
            </a:r>
            <a:r>
              <a:rPr lang="en-US" dirty="0" err="1"/>
              <a:t>apa</a:t>
            </a:r>
            <a:r>
              <a:rPr lang="en-US" dirty="0"/>
              <a:t> </a:t>
            </a:r>
            <a:r>
              <a:rPr lang="en-US" dirty="0" err="1"/>
              <a:t>saja</a:t>
            </a:r>
            <a:r>
              <a:rPr lang="en-US" dirty="0"/>
              <a:t> yang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yang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dikerjakan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. </a:t>
            </a:r>
            <a:r>
              <a:rPr lang="en-US" dirty="0" err="1"/>
              <a:t>Komponen-komponen</a:t>
            </a:r>
            <a:r>
              <a:rPr lang="en-US" dirty="0"/>
              <a:t> </a:t>
            </a:r>
            <a:r>
              <a:rPr lang="en-US" dirty="0" err="1"/>
              <a:t>fisik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diidentifikasikan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proses.  </a:t>
            </a:r>
          </a:p>
          <a:p>
            <a:pPr marL="457200" indent="-457200" algn="just">
              <a:buFont typeface="+mj-lt"/>
              <a:buAutoNum type="alphaLcPeriod"/>
            </a:pPr>
            <a:r>
              <a:rPr lang="en-US" dirty="0" err="1"/>
              <a:t>Diberi</a:t>
            </a:r>
            <a:r>
              <a:rPr lang="en-US" dirty="0"/>
              <a:t> </a:t>
            </a:r>
            <a:r>
              <a:rPr lang="en-US" dirty="0" err="1"/>
              <a:t>nama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nomor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dipergunakan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keperluan</a:t>
            </a:r>
            <a:r>
              <a:rPr lang="en-US" dirty="0"/>
              <a:t> </a:t>
            </a:r>
            <a:r>
              <a:rPr lang="en-US" dirty="0" err="1"/>
              <a:t>identifikasi</a:t>
            </a:r>
            <a:r>
              <a:rPr lang="en-US" dirty="0"/>
              <a:t>. Nama yang </a:t>
            </a:r>
            <a:r>
              <a:rPr lang="en-US" dirty="0" err="1"/>
              <a:t>diberikan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menjelaskan</a:t>
            </a:r>
            <a:r>
              <a:rPr lang="en-US" dirty="0"/>
              <a:t>  </a:t>
            </a:r>
            <a:r>
              <a:rPr lang="en-US" dirty="0" err="1"/>
              <a:t>apa</a:t>
            </a:r>
            <a:r>
              <a:rPr lang="en-US" dirty="0"/>
              <a:t> yang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proses. Nama proses </a:t>
            </a:r>
            <a:r>
              <a:rPr lang="en-US" dirty="0" err="1"/>
              <a:t>biasanya</a:t>
            </a:r>
            <a:r>
              <a:rPr lang="en-US" dirty="0"/>
              <a:t> </a:t>
            </a:r>
            <a:r>
              <a:rPr lang="en-US" dirty="0" err="1"/>
              <a:t>ditulis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kata </a:t>
            </a:r>
            <a:r>
              <a:rPr lang="en-US" dirty="0" err="1"/>
              <a:t>kerja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471350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Proses </a:t>
            </a:r>
            <a:r>
              <a:rPr lang="en-US" dirty="0"/>
              <a:t>(</a:t>
            </a:r>
            <a:r>
              <a:rPr lang="en-US" dirty="0" err="1"/>
              <a:t>lanjut</a:t>
            </a:r>
            <a:r>
              <a:rPr lang="en-US" dirty="0"/>
              <a:t>)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>
                <a:solidFill>
                  <a:srgbClr val="FF0000"/>
                </a:solidFill>
              </a:rPr>
              <a:t>Simbol</a:t>
            </a:r>
            <a:r>
              <a:rPr lang="en-US" dirty="0">
                <a:solidFill>
                  <a:srgbClr val="FF0000"/>
                </a:solidFill>
              </a:rPr>
              <a:t> proses</a:t>
            </a:r>
          </a:p>
          <a:p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7" name="Content Placeholder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8237" y="2492896"/>
            <a:ext cx="6877050" cy="1628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069896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Proses</a:t>
            </a:r>
            <a:r>
              <a:rPr lang="en-US" i="1" dirty="0" smtClean="0"/>
              <a:t> </a:t>
            </a:r>
            <a:r>
              <a:rPr lang="en-US" dirty="0"/>
              <a:t>(</a:t>
            </a:r>
            <a:r>
              <a:rPr lang="en-US" dirty="0" err="1"/>
              <a:t>lanjut</a:t>
            </a:r>
            <a:r>
              <a:rPr lang="en-US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164" y="1556792"/>
            <a:ext cx="8220635" cy="4827494"/>
          </a:xfrm>
        </p:spPr>
        <p:txBody>
          <a:bodyPr>
            <a:noAutofit/>
          </a:bodyPr>
          <a:lstStyle/>
          <a:p>
            <a:pPr algn="just"/>
            <a:r>
              <a:rPr lang="en-US" sz="2000" dirty="0" err="1">
                <a:solidFill>
                  <a:srgbClr val="FF0000"/>
                </a:solidFill>
              </a:rPr>
              <a:t>Aturan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pembuatan</a:t>
            </a:r>
            <a:r>
              <a:rPr lang="en-US" sz="2000" dirty="0">
                <a:solidFill>
                  <a:srgbClr val="FF0000"/>
                </a:solidFill>
              </a:rPr>
              <a:t> proses: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3830053"/>
              </p:ext>
            </p:extLst>
          </p:nvPr>
        </p:nvGraphicFramePr>
        <p:xfrm>
          <a:off x="539552" y="1916832"/>
          <a:ext cx="8147246" cy="3962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>
                  <a:extLst>
                    <a:ext uri="{9D8B030D-6E8A-4147-A177-3AD203B41FA5}">
                      <a16:colId xmlns:a16="http://schemas.microsoft.com/office/drawing/2014/main" xmlns="" val="298987120"/>
                    </a:ext>
                  </a:extLst>
                </a:gridCol>
                <a:gridCol w="3533562">
                  <a:extLst>
                    <a:ext uri="{9D8B030D-6E8A-4147-A177-3AD203B41FA5}">
                      <a16:colId xmlns:a16="http://schemas.microsoft.com/office/drawing/2014/main" xmlns="" val="4097092849"/>
                    </a:ext>
                  </a:extLst>
                </a:gridCol>
                <a:gridCol w="2018810">
                  <a:extLst>
                    <a:ext uri="{9D8B030D-6E8A-4147-A177-3AD203B41FA5}">
                      <a16:colId xmlns:a16="http://schemas.microsoft.com/office/drawing/2014/main" xmlns="" val="3989490516"/>
                    </a:ext>
                  </a:extLst>
                </a:gridCol>
                <a:gridCol w="2018810">
                  <a:extLst>
                    <a:ext uri="{9D8B030D-6E8A-4147-A177-3AD203B41FA5}">
                      <a16:colId xmlns:a16="http://schemas.microsoft.com/office/drawing/2014/main" xmlns="" val="130672304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Adobe Caslon Pro" panose="0205050205050A020403" pitchFamily="18" charset="0"/>
                        </a:rPr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Adobe Caslon Pro" panose="0205050205050A020403" pitchFamily="18" charset="0"/>
                        </a:rPr>
                        <a:t>Aturan</a:t>
                      </a:r>
                      <a:endParaRPr lang="en-US" sz="2000" dirty="0">
                        <a:latin typeface="Adobe Caslon Pro" panose="0205050205050A0204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Adobe Caslon Pro" panose="0205050205050A020403" pitchFamily="18" charset="0"/>
                        </a:rPr>
                        <a:t>Salah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Adobe Caslon Pro" panose="0205050205050A020403" pitchFamily="18" charset="0"/>
                        </a:rPr>
                        <a:t>Benar</a:t>
                      </a:r>
                      <a:endParaRPr lang="en-US" sz="2000" dirty="0">
                        <a:latin typeface="Adobe Caslon Pro" panose="0205050205050A0204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926669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Adobe Caslon Pro" panose="0205050205050A020403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800" b="0" dirty="0" err="1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Tidak</a:t>
                      </a:r>
                      <a:r>
                        <a:rPr lang="en-US" sz="1800" b="0" dirty="0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 </a:t>
                      </a:r>
                      <a:r>
                        <a:rPr lang="en-US" sz="1800" b="0" dirty="0" err="1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ada</a:t>
                      </a:r>
                      <a:r>
                        <a:rPr lang="en-US" sz="1800" b="0" dirty="0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 proses yang </a:t>
                      </a:r>
                      <a:r>
                        <a:rPr lang="en-US" sz="1800" b="0" dirty="0" err="1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hanya</a:t>
                      </a:r>
                      <a:r>
                        <a:rPr lang="en-US" sz="1800" b="0" dirty="0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 </a:t>
                      </a:r>
                      <a:r>
                        <a:rPr lang="en-US" sz="1800" b="0" dirty="0" err="1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mempunyai</a:t>
                      </a:r>
                      <a:r>
                        <a:rPr lang="en-US" sz="1800" b="0" dirty="0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 data </a:t>
                      </a:r>
                      <a:r>
                        <a:rPr lang="en-US" sz="1800" b="0" dirty="0" err="1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keluaran</a:t>
                      </a:r>
                      <a:r>
                        <a:rPr lang="en-US" sz="1800" b="0" dirty="0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 </a:t>
                      </a:r>
                      <a:r>
                        <a:rPr lang="en-US" sz="1800" b="0" dirty="0" err="1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saja</a:t>
                      </a:r>
                      <a:r>
                        <a:rPr lang="en-US" sz="1800" b="0" dirty="0">
                          <a:latin typeface="Adobe Caslon Pro" panose="0205050205050A020403" pitchFamily="18" charset="0"/>
                        </a:rPr>
                        <a:t>. </a:t>
                      </a:r>
                      <a:r>
                        <a:rPr lang="en-US" sz="1800" b="0" dirty="0" err="1">
                          <a:latin typeface="Adobe Caslon Pro" panose="0205050205050A020403" pitchFamily="18" charset="0"/>
                        </a:rPr>
                        <a:t>Jika</a:t>
                      </a:r>
                      <a:r>
                        <a:rPr lang="en-US" sz="1800" b="0" dirty="0">
                          <a:latin typeface="Adobe Caslon Pro" panose="0205050205050A020403" pitchFamily="18" charset="0"/>
                        </a:rPr>
                        <a:t> </a:t>
                      </a:r>
                      <a:r>
                        <a:rPr lang="en-US" sz="1800" b="0" dirty="0" err="1">
                          <a:latin typeface="Adobe Caslon Pro" panose="0205050205050A020403" pitchFamily="18" charset="0"/>
                        </a:rPr>
                        <a:t>objek</a:t>
                      </a:r>
                      <a:r>
                        <a:rPr lang="en-US" sz="1800" b="0" dirty="0">
                          <a:latin typeface="Adobe Caslon Pro" panose="0205050205050A020403" pitchFamily="18" charset="0"/>
                        </a:rPr>
                        <a:t> </a:t>
                      </a:r>
                      <a:r>
                        <a:rPr lang="en-US" sz="1800" b="0" dirty="0" err="1">
                          <a:latin typeface="Adobe Caslon Pro" panose="0205050205050A020403" pitchFamily="18" charset="0"/>
                        </a:rPr>
                        <a:t>hanya</a:t>
                      </a:r>
                      <a:r>
                        <a:rPr lang="en-US" sz="1800" b="0" dirty="0">
                          <a:latin typeface="Adobe Caslon Pro" panose="0205050205050A020403" pitchFamily="18" charset="0"/>
                        </a:rPr>
                        <a:t> </a:t>
                      </a:r>
                      <a:r>
                        <a:rPr lang="en-US" sz="1800" b="0" dirty="0" err="1">
                          <a:latin typeface="Adobe Caslon Pro" panose="0205050205050A020403" pitchFamily="18" charset="0"/>
                        </a:rPr>
                        <a:t>mempunyai</a:t>
                      </a:r>
                      <a:r>
                        <a:rPr lang="en-US" sz="1800" b="0" dirty="0">
                          <a:latin typeface="Adobe Caslon Pro" panose="0205050205050A020403" pitchFamily="18" charset="0"/>
                        </a:rPr>
                        <a:t> data </a:t>
                      </a:r>
                      <a:r>
                        <a:rPr lang="en-US" sz="1800" b="0" dirty="0" err="1">
                          <a:latin typeface="Adobe Caslon Pro" panose="0205050205050A020403" pitchFamily="18" charset="0"/>
                        </a:rPr>
                        <a:t>keluaran</a:t>
                      </a:r>
                      <a:r>
                        <a:rPr lang="en-US" sz="1800" b="0" dirty="0">
                          <a:latin typeface="Adobe Caslon Pro" panose="0205050205050A020403" pitchFamily="18" charset="0"/>
                        </a:rPr>
                        <a:t>, </a:t>
                      </a:r>
                      <a:r>
                        <a:rPr lang="en-US" sz="1800" b="0" dirty="0" err="1">
                          <a:latin typeface="Adobe Caslon Pro" panose="0205050205050A020403" pitchFamily="18" charset="0"/>
                        </a:rPr>
                        <a:t>maka</a:t>
                      </a:r>
                      <a:r>
                        <a:rPr lang="en-US" sz="1800" b="0" dirty="0">
                          <a:latin typeface="Adobe Caslon Pro" panose="0205050205050A020403" pitchFamily="18" charset="0"/>
                        </a:rPr>
                        <a:t> </a:t>
                      </a:r>
                      <a:r>
                        <a:rPr lang="en-US" sz="1800" b="0" dirty="0" err="1">
                          <a:latin typeface="Adobe Caslon Pro" panose="0205050205050A020403" pitchFamily="18" charset="0"/>
                        </a:rPr>
                        <a:t>objek</a:t>
                      </a:r>
                      <a:r>
                        <a:rPr lang="en-US" sz="1800" b="0" dirty="0">
                          <a:latin typeface="Adobe Caslon Pro" panose="0205050205050A020403" pitchFamily="18" charset="0"/>
                        </a:rPr>
                        <a:t> </a:t>
                      </a:r>
                      <a:r>
                        <a:rPr lang="en-US" sz="1800" b="0" dirty="0" err="1">
                          <a:latin typeface="Adobe Caslon Pro" panose="0205050205050A020403" pitchFamily="18" charset="0"/>
                        </a:rPr>
                        <a:t>tersebut</a:t>
                      </a:r>
                      <a:r>
                        <a:rPr lang="en-US" sz="1800" b="0" dirty="0">
                          <a:latin typeface="Adobe Caslon Pro" panose="0205050205050A020403" pitchFamily="18" charset="0"/>
                        </a:rPr>
                        <a:t> </a:t>
                      </a:r>
                      <a:r>
                        <a:rPr lang="en-US" sz="1800" b="0" dirty="0" err="1">
                          <a:latin typeface="Adobe Caslon Pro" panose="0205050205050A020403" pitchFamily="18" charset="0"/>
                        </a:rPr>
                        <a:t>adalah</a:t>
                      </a:r>
                      <a:r>
                        <a:rPr lang="en-US" sz="1800" b="0" dirty="0">
                          <a:latin typeface="Adobe Caslon Pro" panose="0205050205050A020403" pitchFamily="18" charset="0"/>
                        </a:rPr>
                        <a:t> </a:t>
                      </a:r>
                      <a:r>
                        <a:rPr lang="en-US" sz="1800" b="0" dirty="0" err="1">
                          <a:latin typeface="Adobe Caslon Pro" panose="0205050205050A020403" pitchFamily="18" charset="0"/>
                        </a:rPr>
                        <a:t>sumber</a:t>
                      </a:r>
                      <a:r>
                        <a:rPr lang="en-US" sz="1800" b="0" dirty="0">
                          <a:latin typeface="Adobe Caslon Pro" panose="0205050205050A020403" pitchFamily="18" charset="0"/>
                        </a:rPr>
                        <a:t> data.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Adobe Caslon Pro" panose="0205050205050A0204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Adobe Caslon Pro" panose="0205050205050A0204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952030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Adobe Caslon Pro" panose="0205050205050A020403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800" b="0" dirty="0" err="1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Tidak</a:t>
                      </a:r>
                      <a:r>
                        <a:rPr lang="en-US" sz="1800" b="0" dirty="0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 </a:t>
                      </a:r>
                      <a:r>
                        <a:rPr lang="en-US" sz="1800" b="0" dirty="0" err="1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boleh</a:t>
                      </a:r>
                      <a:r>
                        <a:rPr lang="en-US" sz="1800" b="0" dirty="0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 </a:t>
                      </a:r>
                      <a:r>
                        <a:rPr lang="en-US" sz="1800" b="0" dirty="0" err="1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hanya</a:t>
                      </a:r>
                      <a:r>
                        <a:rPr lang="en-US" sz="1800" b="0" dirty="0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 </a:t>
                      </a:r>
                      <a:r>
                        <a:rPr lang="en-US" sz="1800" b="0" dirty="0" err="1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mempunyai</a:t>
                      </a:r>
                      <a:r>
                        <a:rPr lang="en-US" sz="1800" b="0" dirty="0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 data </a:t>
                      </a:r>
                      <a:r>
                        <a:rPr lang="en-US" sz="1800" b="0" dirty="0" err="1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masukan</a:t>
                      </a:r>
                      <a:r>
                        <a:rPr lang="en-US" sz="1800" b="0" dirty="0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 </a:t>
                      </a:r>
                      <a:r>
                        <a:rPr lang="en-US" sz="1800" b="0" dirty="0" err="1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saja</a:t>
                      </a:r>
                      <a:r>
                        <a:rPr lang="en-US" sz="1800" b="0" dirty="0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 (black hole). </a:t>
                      </a:r>
                      <a:r>
                        <a:rPr lang="en-US" sz="1800" b="0" dirty="0" err="1">
                          <a:latin typeface="Adobe Caslon Pro" panose="0205050205050A020403" pitchFamily="18" charset="0"/>
                        </a:rPr>
                        <a:t>Jika</a:t>
                      </a:r>
                      <a:r>
                        <a:rPr lang="en-US" sz="1800" b="0" dirty="0">
                          <a:latin typeface="Adobe Caslon Pro" panose="0205050205050A020403" pitchFamily="18" charset="0"/>
                        </a:rPr>
                        <a:t> </a:t>
                      </a:r>
                      <a:r>
                        <a:rPr lang="en-US" sz="1800" b="0" dirty="0" err="1">
                          <a:latin typeface="Adobe Caslon Pro" panose="0205050205050A020403" pitchFamily="18" charset="0"/>
                        </a:rPr>
                        <a:t>sebuah</a:t>
                      </a:r>
                      <a:r>
                        <a:rPr lang="en-US" sz="1800" b="0" dirty="0">
                          <a:latin typeface="Adobe Caslon Pro" panose="0205050205050A020403" pitchFamily="18" charset="0"/>
                        </a:rPr>
                        <a:t> </a:t>
                      </a:r>
                      <a:r>
                        <a:rPr lang="en-US" sz="1800" b="0" dirty="0" err="1">
                          <a:latin typeface="Adobe Caslon Pro" panose="0205050205050A020403" pitchFamily="18" charset="0"/>
                        </a:rPr>
                        <a:t>objek</a:t>
                      </a:r>
                      <a:r>
                        <a:rPr lang="en-US" sz="1800" b="0" dirty="0">
                          <a:latin typeface="Adobe Caslon Pro" panose="0205050205050A020403" pitchFamily="18" charset="0"/>
                        </a:rPr>
                        <a:t> </a:t>
                      </a:r>
                      <a:r>
                        <a:rPr lang="en-US" sz="1800" b="0" dirty="0" err="1">
                          <a:latin typeface="Adobe Caslon Pro" panose="0205050205050A020403" pitchFamily="18" charset="0"/>
                        </a:rPr>
                        <a:t>hanya</a:t>
                      </a:r>
                      <a:r>
                        <a:rPr lang="en-US" sz="1800" b="0" dirty="0">
                          <a:latin typeface="Adobe Caslon Pro" panose="0205050205050A020403" pitchFamily="18" charset="0"/>
                        </a:rPr>
                        <a:t> </a:t>
                      </a:r>
                      <a:r>
                        <a:rPr lang="en-US" sz="1800" b="0" dirty="0" err="1">
                          <a:latin typeface="Adobe Caslon Pro" panose="0205050205050A020403" pitchFamily="18" charset="0"/>
                        </a:rPr>
                        <a:t>mempunyai</a:t>
                      </a:r>
                      <a:r>
                        <a:rPr lang="en-US" sz="1800" b="0" dirty="0">
                          <a:latin typeface="Adobe Caslon Pro" panose="0205050205050A020403" pitchFamily="18" charset="0"/>
                        </a:rPr>
                        <a:t> data </a:t>
                      </a:r>
                      <a:r>
                        <a:rPr lang="en-US" sz="1800" b="0" dirty="0" err="1">
                          <a:latin typeface="Adobe Caslon Pro" panose="0205050205050A020403" pitchFamily="18" charset="0"/>
                        </a:rPr>
                        <a:t>masukan</a:t>
                      </a:r>
                      <a:r>
                        <a:rPr lang="en-US" sz="1800" b="0" dirty="0">
                          <a:latin typeface="Adobe Caslon Pro" panose="0205050205050A020403" pitchFamily="18" charset="0"/>
                        </a:rPr>
                        <a:t> </a:t>
                      </a:r>
                      <a:r>
                        <a:rPr lang="en-US" sz="1800" b="0" dirty="0" err="1">
                          <a:latin typeface="Adobe Caslon Pro" panose="0205050205050A020403" pitchFamily="18" charset="0"/>
                        </a:rPr>
                        <a:t>saja</a:t>
                      </a:r>
                      <a:r>
                        <a:rPr lang="en-US" sz="1800" b="0" dirty="0">
                          <a:latin typeface="Adobe Caslon Pro" panose="0205050205050A020403" pitchFamily="18" charset="0"/>
                        </a:rPr>
                        <a:t>, </a:t>
                      </a:r>
                      <a:r>
                        <a:rPr lang="en-US" sz="1800" b="0" dirty="0" err="1">
                          <a:latin typeface="Adobe Caslon Pro" panose="0205050205050A020403" pitchFamily="18" charset="0"/>
                        </a:rPr>
                        <a:t>maka</a:t>
                      </a:r>
                      <a:r>
                        <a:rPr lang="en-US" sz="1800" b="0" dirty="0">
                          <a:latin typeface="Adobe Caslon Pro" panose="0205050205050A020403" pitchFamily="18" charset="0"/>
                        </a:rPr>
                        <a:t> </a:t>
                      </a:r>
                      <a:r>
                        <a:rPr lang="en-US" sz="1800" b="0" dirty="0" err="1">
                          <a:latin typeface="Adobe Caslon Pro" panose="0205050205050A020403" pitchFamily="18" charset="0"/>
                        </a:rPr>
                        <a:t>objek</a:t>
                      </a:r>
                      <a:r>
                        <a:rPr lang="en-US" sz="1800" b="0" dirty="0">
                          <a:latin typeface="Adobe Caslon Pro" panose="0205050205050A020403" pitchFamily="18" charset="0"/>
                        </a:rPr>
                        <a:t> </a:t>
                      </a:r>
                      <a:r>
                        <a:rPr lang="en-US" sz="1800" b="0" dirty="0" err="1">
                          <a:latin typeface="Adobe Caslon Pro" panose="0205050205050A020403" pitchFamily="18" charset="0"/>
                        </a:rPr>
                        <a:t>tersebut</a:t>
                      </a:r>
                      <a:r>
                        <a:rPr lang="en-US" sz="1800" b="0" dirty="0">
                          <a:latin typeface="Adobe Caslon Pro" panose="0205050205050A020403" pitchFamily="18" charset="0"/>
                        </a:rPr>
                        <a:t> </a:t>
                      </a:r>
                      <a:r>
                        <a:rPr lang="en-US" sz="1800" b="0" dirty="0" err="1">
                          <a:latin typeface="Adobe Caslon Pro" panose="0205050205050A020403" pitchFamily="18" charset="0"/>
                        </a:rPr>
                        <a:t>adalah</a:t>
                      </a:r>
                      <a:r>
                        <a:rPr lang="en-US" sz="1800" b="0" dirty="0">
                          <a:latin typeface="Adobe Caslon Pro" panose="0205050205050A020403" pitchFamily="18" charset="0"/>
                        </a:rPr>
                        <a:t> </a:t>
                      </a:r>
                      <a:r>
                        <a:rPr lang="en-US" sz="1800" b="0" dirty="0" err="1">
                          <a:latin typeface="Adobe Caslon Pro" panose="0205050205050A020403" pitchFamily="18" charset="0"/>
                        </a:rPr>
                        <a:t>tujuan</a:t>
                      </a:r>
                      <a:r>
                        <a:rPr lang="en-US" sz="1800" b="0" dirty="0">
                          <a:latin typeface="Adobe Caslon Pro" panose="0205050205050A020403" pitchFamily="18" charset="0"/>
                        </a:rPr>
                        <a:t> data.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Adobe Caslon Pro" panose="0205050205050A0204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Adobe Caslon Pro" panose="0205050205050A0204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597820396"/>
                  </a:ext>
                </a:extLst>
              </a:tr>
              <a:tr h="370840">
                <a:tc gridSpan="4">
                  <a:txBody>
                    <a:bodyPr/>
                    <a:lstStyle/>
                    <a:p>
                      <a:pPr algn="just"/>
                      <a:r>
                        <a:rPr lang="en-US" sz="1800" dirty="0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Nama proses </a:t>
                      </a:r>
                      <a:r>
                        <a:rPr lang="en-US" sz="1800" dirty="0" err="1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harus</a:t>
                      </a:r>
                      <a:r>
                        <a:rPr lang="en-US" sz="1800" dirty="0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menggunakan</a:t>
                      </a:r>
                      <a:r>
                        <a:rPr lang="en-US" sz="1800" dirty="0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 kata </a:t>
                      </a:r>
                      <a:r>
                        <a:rPr lang="en-US" sz="1800" dirty="0" err="1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kerja</a:t>
                      </a:r>
                      <a:r>
                        <a:rPr lang="en-US" sz="1800" dirty="0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 </a:t>
                      </a:r>
                      <a:r>
                        <a:rPr lang="en-US" sz="1800" dirty="0">
                          <a:latin typeface="Adobe Caslon Pro" panose="0205050205050A020403" pitchFamily="18" charset="0"/>
                        </a:rPr>
                        <a:t>(</a:t>
                      </a:r>
                      <a:r>
                        <a:rPr lang="en-US" sz="1800" dirty="0" err="1">
                          <a:latin typeface="Adobe Caslon Pro" panose="0205050205050A020403" pitchFamily="18" charset="0"/>
                        </a:rPr>
                        <a:t>misal</a:t>
                      </a:r>
                      <a:r>
                        <a:rPr lang="en-US" sz="1800" dirty="0">
                          <a:latin typeface="Adobe Caslon Pro" panose="0205050205050A020403" pitchFamily="18" charset="0"/>
                        </a:rPr>
                        <a:t> </a:t>
                      </a:r>
                      <a:r>
                        <a:rPr lang="en-US" sz="1800" dirty="0" err="1">
                          <a:latin typeface="Adobe Caslon Pro" panose="0205050205050A020403" pitchFamily="18" charset="0"/>
                        </a:rPr>
                        <a:t>olah</a:t>
                      </a:r>
                      <a:r>
                        <a:rPr lang="en-US" sz="1800" dirty="0">
                          <a:latin typeface="Adobe Caslon Pro" panose="0205050205050A020403" pitchFamily="18" charset="0"/>
                        </a:rPr>
                        <a:t> data </a:t>
                      </a:r>
                      <a:r>
                        <a:rPr lang="en-US" sz="1800" dirty="0" err="1">
                          <a:latin typeface="Adobe Caslon Pro" panose="0205050205050A020403" pitchFamily="18" charset="0"/>
                        </a:rPr>
                        <a:t>buku</a:t>
                      </a:r>
                      <a:r>
                        <a:rPr lang="en-US" sz="1800" dirty="0">
                          <a:latin typeface="Adobe Caslon Pro" panose="0205050205050A020403" pitchFamily="18" charset="0"/>
                        </a:rPr>
                        <a:t>) </a:t>
                      </a:r>
                      <a:r>
                        <a:rPr lang="en-US" sz="1800" dirty="0" err="1">
                          <a:latin typeface="Adobe Caslon Pro" panose="0205050205050A020403" pitchFamily="18" charset="0"/>
                        </a:rPr>
                        <a:t>atau</a:t>
                      </a:r>
                      <a:r>
                        <a:rPr lang="en-US" sz="1800" dirty="0">
                          <a:latin typeface="Adobe Caslon Pro" panose="0205050205050A020403" pitchFamily="18" charset="0"/>
                        </a:rPr>
                        <a:t> </a:t>
                      </a:r>
                      <a:r>
                        <a:rPr lang="en-US" sz="1800" dirty="0" err="1">
                          <a:latin typeface="Adobe Caslon Pro" panose="0205050205050A020403" pitchFamily="18" charset="0"/>
                        </a:rPr>
                        <a:t>nama</a:t>
                      </a:r>
                      <a:r>
                        <a:rPr lang="en-US" sz="1800" dirty="0">
                          <a:latin typeface="Adobe Caslon Pro" panose="0205050205050A020403" pitchFamily="18" charset="0"/>
                        </a:rPr>
                        <a:t> yang </a:t>
                      </a:r>
                      <a:r>
                        <a:rPr lang="en-US" sz="1800" dirty="0" err="1">
                          <a:latin typeface="Adobe Caslon Pro" panose="0205050205050A020403" pitchFamily="18" charset="0"/>
                        </a:rPr>
                        <a:t>dibendakan</a:t>
                      </a:r>
                      <a:r>
                        <a:rPr lang="en-US" sz="1800" dirty="0">
                          <a:latin typeface="Adobe Caslon Pro" panose="0205050205050A020403" pitchFamily="18" charset="0"/>
                        </a:rPr>
                        <a:t> (</a:t>
                      </a:r>
                      <a:r>
                        <a:rPr lang="en-US" sz="1800" dirty="0" err="1">
                          <a:latin typeface="Adobe Caslon Pro" panose="0205050205050A020403" pitchFamily="18" charset="0"/>
                        </a:rPr>
                        <a:t>misal</a:t>
                      </a:r>
                      <a:r>
                        <a:rPr lang="en-US" sz="1800" dirty="0">
                          <a:latin typeface="Adobe Caslon Pro" panose="0205050205050A020403" pitchFamily="18" charset="0"/>
                        </a:rPr>
                        <a:t> </a:t>
                      </a:r>
                      <a:r>
                        <a:rPr lang="en-US" sz="1800" dirty="0" err="1">
                          <a:latin typeface="Adobe Caslon Pro" panose="0205050205050A020403" pitchFamily="18" charset="0"/>
                        </a:rPr>
                        <a:t>pengolahan</a:t>
                      </a:r>
                      <a:r>
                        <a:rPr lang="en-US" sz="1800" dirty="0">
                          <a:latin typeface="Adobe Caslon Pro" panose="0205050205050A020403" pitchFamily="18" charset="0"/>
                        </a:rPr>
                        <a:t> data </a:t>
                      </a:r>
                      <a:r>
                        <a:rPr lang="en-US" sz="1800" dirty="0" err="1">
                          <a:latin typeface="Adobe Caslon Pro" panose="0205050205050A020403" pitchFamily="18" charset="0"/>
                        </a:rPr>
                        <a:t>buku</a:t>
                      </a:r>
                      <a:r>
                        <a:rPr lang="en-US" sz="1800" dirty="0">
                          <a:latin typeface="Adobe Caslon Pro" panose="0205050205050A020403" pitchFamily="18" charset="0"/>
                        </a:rPr>
                        <a:t>)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1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2000" b="0" dirty="0">
                        <a:latin typeface="Adobe Caslon Pro" panose="0205050205050A020403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>
                        <a:latin typeface="Adobe Caslon Pro" panose="0205050205050A020403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>
                        <a:latin typeface="Adobe Caslon Pro" panose="0205050205050A0204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93577868"/>
                  </a:ext>
                </a:extLst>
              </a:tr>
            </a:tbl>
          </a:graphicData>
        </a:graphic>
      </p:graphicFrame>
      <p:grpSp>
        <p:nvGrpSpPr>
          <p:cNvPr id="14" name="Group 13"/>
          <p:cNvGrpSpPr/>
          <p:nvPr/>
        </p:nvGrpSpPr>
        <p:grpSpPr>
          <a:xfrm>
            <a:off x="4788024" y="2721224"/>
            <a:ext cx="1152128" cy="721414"/>
            <a:chOff x="4788024" y="2833519"/>
            <a:chExt cx="1152128" cy="721414"/>
          </a:xfrm>
        </p:grpSpPr>
        <p:sp>
          <p:nvSpPr>
            <p:cNvPr id="15" name="Oval 14"/>
            <p:cNvSpPr/>
            <p:nvPr/>
          </p:nvSpPr>
          <p:spPr>
            <a:xfrm>
              <a:off x="4788024" y="2852936"/>
              <a:ext cx="648072" cy="648072"/>
            </a:xfrm>
            <a:prstGeom prst="ellips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1" name="Straight Arrow Connector 20"/>
            <p:cNvCxnSpPr/>
            <p:nvPr/>
          </p:nvCxnSpPr>
          <p:spPr>
            <a:xfrm flipV="1">
              <a:off x="5364088" y="2833519"/>
              <a:ext cx="576064" cy="141744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/>
            <p:nvPr/>
          </p:nvCxnSpPr>
          <p:spPr>
            <a:xfrm>
              <a:off x="5364088" y="3413189"/>
              <a:ext cx="576064" cy="141744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" name="Group 8"/>
          <p:cNvGrpSpPr/>
          <p:nvPr/>
        </p:nvGrpSpPr>
        <p:grpSpPr>
          <a:xfrm>
            <a:off x="6773972" y="2708920"/>
            <a:ext cx="1613545" cy="746022"/>
            <a:chOff x="6773972" y="2721092"/>
            <a:chExt cx="1613545" cy="746022"/>
          </a:xfrm>
        </p:grpSpPr>
        <p:sp>
          <p:nvSpPr>
            <p:cNvPr id="24" name="Oval 23"/>
            <p:cNvSpPr/>
            <p:nvPr/>
          </p:nvSpPr>
          <p:spPr>
            <a:xfrm>
              <a:off x="7235389" y="2765117"/>
              <a:ext cx="648072" cy="648072"/>
            </a:xfrm>
            <a:prstGeom prst="ellips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5" name="Straight Arrow Connector 24"/>
            <p:cNvCxnSpPr/>
            <p:nvPr/>
          </p:nvCxnSpPr>
          <p:spPr>
            <a:xfrm flipV="1">
              <a:off x="7811453" y="2721092"/>
              <a:ext cx="576064" cy="141744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/>
            <p:nvPr/>
          </p:nvCxnSpPr>
          <p:spPr>
            <a:xfrm>
              <a:off x="7811453" y="3325370"/>
              <a:ext cx="576064" cy="141744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/>
            <p:nvPr/>
          </p:nvCxnSpPr>
          <p:spPr>
            <a:xfrm>
              <a:off x="6773972" y="3068960"/>
              <a:ext cx="461417" cy="0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6" name="Group 15"/>
          <p:cNvGrpSpPr/>
          <p:nvPr/>
        </p:nvGrpSpPr>
        <p:grpSpPr>
          <a:xfrm>
            <a:off x="4824028" y="4149080"/>
            <a:ext cx="1188132" cy="648072"/>
            <a:chOff x="4824028" y="4581128"/>
            <a:chExt cx="1188132" cy="648072"/>
          </a:xfrm>
        </p:grpSpPr>
        <p:sp>
          <p:nvSpPr>
            <p:cNvPr id="28" name="Oval 27"/>
            <p:cNvSpPr/>
            <p:nvPr/>
          </p:nvSpPr>
          <p:spPr>
            <a:xfrm>
              <a:off x="5364088" y="4581128"/>
              <a:ext cx="648072" cy="648072"/>
            </a:xfrm>
            <a:prstGeom prst="ellips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9" name="Straight Arrow Connector 28"/>
            <p:cNvCxnSpPr/>
            <p:nvPr/>
          </p:nvCxnSpPr>
          <p:spPr>
            <a:xfrm>
              <a:off x="4824028" y="4641294"/>
              <a:ext cx="576064" cy="141744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/>
            <p:nvPr/>
          </p:nvCxnSpPr>
          <p:spPr>
            <a:xfrm flipV="1">
              <a:off x="4824028" y="5070509"/>
              <a:ext cx="576064" cy="141744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7" name="Group 6"/>
          <p:cNvGrpSpPr/>
          <p:nvPr/>
        </p:nvGrpSpPr>
        <p:grpSpPr>
          <a:xfrm>
            <a:off x="6911352" y="4149080"/>
            <a:ext cx="1706873" cy="648072"/>
            <a:chOff x="6911352" y="4459002"/>
            <a:chExt cx="1706873" cy="648072"/>
          </a:xfrm>
        </p:grpSpPr>
        <p:sp>
          <p:nvSpPr>
            <p:cNvPr id="31" name="Oval 30"/>
            <p:cNvSpPr/>
            <p:nvPr/>
          </p:nvSpPr>
          <p:spPr>
            <a:xfrm>
              <a:off x="7487417" y="4459002"/>
              <a:ext cx="648072" cy="648072"/>
            </a:xfrm>
            <a:prstGeom prst="ellips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4" name="Straight Arrow Connector 33"/>
            <p:cNvCxnSpPr/>
            <p:nvPr/>
          </p:nvCxnSpPr>
          <p:spPr>
            <a:xfrm>
              <a:off x="8156808" y="4783038"/>
              <a:ext cx="461417" cy="0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Arrow Connector 34"/>
            <p:cNvCxnSpPr/>
            <p:nvPr/>
          </p:nvCxnSpPr>
          <p:spPr>
            <a:xfrm>
              <a:off x="6911352" y="4510256"/>
              <a:ext cx="576064" cy="141744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Arrow Connector 35"/>
            <p:cNvCxnSpPr/>
            <p:nvPr/>
          </p:nvCxnSpPr>
          <p:spPr>
            <a:xfrm flipV="1">
              <a:off x="6911352" y="4939471"/>
              <a:ext cx="576064" cy="141744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62789806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Penyimpanan</a:t>
            </a:r>
            <a:r>
              <a:rPr lang="en-US" dirty="0" smtClean="0"/>
              <a:t> </a:t>
            </a:r>
            <a:r>
              <a:rPr lang="en-US" dirty="0"/>
              <a:t>Data (Data Store)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 algn="just">
              <a:buFont typeface="+mj-lt"/>
              <a:buAutoNum type="alphaLcPeriod"/>
            </a:pPr>
            <a:r>
              <a:rPr lang="en-US" dirty="0" err="1"/>
              <a:t>Tempat</a:t>
            </a:r>
            <a:r>
              <a:rPr lang="en-US" dirty="0"/>
              <a:t> </a:t>
            </a:r>
            <a:r>
              <a:rPr lang="en-US" dirty="0" err="1"/>
              <a:t>penyimpanan</a:t>
            </a:r>
            <a:r>
              <a:rPr lang="en-US" dirty="0"/>
              <a:t> data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tempat</a:t>
            </a:r>
            <a:r>
              <a:rPr lang="en-US" dirty="0"/>
              <a:t> data yang </a:t>
            </a:r>
            <a:r>
              <a:rPr lang="en-US" dirty="0" err="1"/>
              <a:t>dirujuk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proses. </a:t>
            </a:r>
          </a:p>
          <a:p>
            <a:pPr marL="457200" indent="-457200" algn="just">
              <a:buFont typeface="+mj-lt"/>
              <a:buAutoNum type="alphaLcPeriod"/>
            </a:pPr>
            <a:r>
              <a:rPr lang="en-US" dirty="0"/>
              <a:t>Kumpulan </a:t>
            </a:r>
            <a:r>
              <a:rPr lang="en-US" dirty="0" err="1"/>
              <a:t>paket</a:t>
            </a:r>
            <a:r>
              <a:rPr lang="en-US" dirty="0"/>
              <a:t> data yang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diingat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periode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. </a:t>
            </a:r>
          </a:p>
          <a:p>
            <a:pPr marL="457200" indent="-457200" algn="just">
              <a:buFont typeface="+mj-lt"/>
              <a:buAutoNum type="alphaLcPeriod"/>
            </a:pP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akhir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, data store  </a:t>
            </a:r>
            <a:r>
              <a:rPr lang="en-US" dirty="0" err="1"/>
              <a:t>biasanya</a:t>
            </a:r>
            <a:r>
              <a:rPr lang="en-US" dirty="0"/>
              <a:t> </a:t>
            </a:r>
            <a:r>
              <a:rPr lang="en-US" dirty="0" err="1"/>
              <a:t>diimplementasi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file </a:t>
            </a:r>
            <a:r>
              <a:rPr lang="en-US" dirty="0" err="1"/>
              <a:t>atau</a:t>
            </a:r>
            <a:r>
              <a:rPr lang="en-US" dirty="0"/>
              <a:t> basis data.</a:t>
            </a:r>
          </a:p>
          <a:p>
            <a:r>
              <a:rPr lang="en-US" dirty="0" err="1">
                <a:solidFill>
                  <a:srgbClr val="FF0000"/>
                </a:solidFill>
              </a:rPr>
              <a:t>Simbol</a:t>
            </a:r>
            <a:r>
              <a:rPr lang="en-US" dirty="0">
                <a:solidFill>
                  <a:srgbClr val="FF0000"/>
                </a:solidFill>
              </a:rPr>
              <a:t> Data Store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7664" y="4509120"/>
            <a:ext cx="6877050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024545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</a:t>
            </a:r>
            <a:r>
              <a:rPr lang="en-US" dirty="0"/>
              <a:t>Store (</a:t>
            </a:r>
            <a:r>
              <a:rPr lang="en-US" dirty="0" err="1"/>
              <a:t>lanjut</a:t>
            </a:r>
            <a:r>
              <a:rPr lang="en-US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164" y="1556792"/>
            <a:ext cx="8220635" cy="4827494"/>
          </a:xfrm>
        </p:spPr>
        <p:txBody>
          <a:bodyPr>
            <a:noAutofit/>
          </a:bodyPr>
          <a:lstStyle/>
          <a:p>
            <a:pPr algn="just"/>
            <a:r>
              <a:rPr lang="en-US" sz="2000" dirty="0" err="1">
                <a:solidFill>
                  <a:srgbClr val="FF0000"/>
                </a:solidFill>
              </a:rPr>
              <a:t>Aturan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pembuatan</a:t>
            </a:r>
            <a:r>
              <a:rPr lang="en-US" sz="2000" dirty="0">
                <a:solidFill>
                  <a:srgbClr val="FF0000"/>
                </a:solidFill>
              </a:rPr>
              <a:t> data store</a:t>
            </a:r>
            <a:r>
              <a:rPr lang="en-US" sz="2000" dirty="0" smtClean="0">
                <a:solidFill>
                  <a:srgbClr val="FF0000"/>
                </a:solidFill>
              </a:rPr>
              <a:t>:</a:t>
            </a:r>
            <a:endParaRPr lang="id-ID" sz="2000" dirty="0" smtClean="0">
              <a:solidFill>
                <a:srgbClr val="FF0000"/>
              </a:solidFill>
            </a:endParaRPr>
          </a:p>
          <a:p>
            <a:pPr algn="just"/>
            <a:endParaRPr lang="id-ID" sz="2000" dirty="0">
              <a:solidFill>
                <a:srgbClr val="FF0000"/>
              </a:solidFill>
            </a:endParaRPr>
          </a:p>
          <a:p>
            <a:pPr algn="just"/>
            <a:endParaRPr lang="id-ID" sz="2000" dirty="0" smtClean="0">
              <a:solidFill>
                <a:srgbClr val="FF0000"/>
              </a:solidFill>
            </a:endParaRPr>
          </a:p>
          <a:p>
            <a:pPr algn="just"/>
            <a:endParaRPr lang="id-ID" sz="2000" dirty="0">
              <a:solidFill>
                <a:srgbClr val="FF0000"/>
              </a:solidFill>
            </a:endParaRPr>
          </a:p>
          <a:p>
            <a:pPr algn="just"/>
            <a:endParaRPr lang="id-ID" sz="2000" dirty="0" smtClean="0">
              <a:solidFill>
                <a:srgbClr val="FF0000"/>
              </a:solidFill>
            </a:endParaRPr>
          </a:p>
          <a:p>
            <a:pPr algn="just"/>
            <a:endParaRPr lang="id-ID" sz="2000" dirty="0">
              <a:solidFill>
                <a:srgbClr val="FF0000"/>
              </a:solidFill>
            </a:endParaRPr>
          </a:p>
          <a:p>
            <a:pPr algn="just"/>
            <a:endParaRPr lang="id-ID" sz="2000" dirty="0" smtClean="0">
              <a:solidFill>
                <a:srgbClr val="FF0000"/>
              </a:solidFill>
            </a:endParaRPr>
          </a:p>
          <a:p>
            <a:pPr algn="just"/>
            <a:endParaRPr lang="id-ID" sz="2000" dirty="0">
              <a:solidFill>
                <a:srgbClr val="FF0000"/>
              </a:solidFill>
            </a:endParaRPr>
          </a:p>
          <a:p>
            <a:pPr algn="just"/>
            <a:endParaRPr lang="id-ID" sz="2000" dirty="0" smtClean="0">
              <a:solidFill>
                <a:srgbClr val="FF0000"/>
              </a:solidFill>
            </a:endParaRPr>
          </a:p>
          <a:p>
            <a:pPr algn="just"/>
            <a:endParaRPr lang="id-ID" sz="2000" dirty="0">
              <a:solidFill>
                <a:srgbClr val="FF0000"/>
              </a:solidFill>
            </a:endParaRPr>
          </a:p>
          <a:p>
            <a:pPr algn="just"/>
            <a:endParaRPr lang="id-ID" sz="2000" dirty="0" smtClean="0">
              <a:solidFill>
                <a:srgbClr val="FF0000"/>
              </a:solidFill>
            </a:endParaRPr>
          </a:p>
          <a:p>
            <a:pPr algn="just"/>
            <a:endParaRPr lang="id-ID" sz="2000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id-ID" sz="2000" dirty="0" smtClean="0">
              <a:solidFill>
                <a:srgbClr val="FF0000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2298745"/>
              </p:ext>
            </p:extLst>
          </p:nvPr>
        </p:nvGraphicFramePr>
        <p:xfrm>
          <a:off x="539552" y="2048088"/>
          <a:ext cx="8147246" cy="4333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>
                  <a:extLst>
                    <a:ext uri="{9D8B030D-6E8A-4147-A177-3AD203B41FA5}">
                      <a16:colId xmlns:a16="http://schemas.microsoft.com/office/drawing/2014/main" xmlns="" val="298987120"/>
                    </a:ext>
                  </a:extLst>
                </a:gridCol>
                <a:gridCol w="3533562">
                  <a:extLst>
                    <a:ext uri="{9D8B030D-6E8A-4147-A177-3AD203B41FA5}">
                      <a16:colId xmlns:a16="http://schemas.microsoft.com/office/drawing/2014/main" xmlns="" val="4097092849"/>
                    </a:ext>
                  </a:extLst>
                </a:gridCol>
                <a:gridCol w="2018810">
                  <a:extLst>
                    <a:ext uri="{9D8B030D-6E8A-4147-A177-3AD203B41FA5}">
                      <a16:colId xmlns:a16="http://schemas.microsoft.com/office/drawing/2014/main" xmlns="" val="3989490516"/>
                    </a:ext>
                  </a:extLst>
                </a:gridCol>
                <a:gridCol w="2018810">
                  <a:extLst>
                    <a:ext uri="{9D8B030D-6E8A-4147-A177-3AD203B41FA5}">
                      <a16:colId xmlns:a16="http://schemas.microsoft.com/office/drawing/2014/main" xmlns="" val="130672304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Adobe Caslon Pro" panose="0205050205050A020403" pitchFamily="18" charset="0"/>
                        </a:rPr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Adobe Caslon Pro" panose="0205050205050A020403" pitchFamily="18" charset="0"/>
                        </a:rPr>
                        <a:t>Aturan</a:t>
                      </a:r>
                      <a:endParaRPr lang="en-US" sz="2000" dirty="0">
                        <a:latin typeface="Adobe Caslon Pro" panose="0205050205050A0204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Adobe Caslon Pro" panose="0205050205050A020403" pitchFamily="18" charset="0"/>
                        </a:rPr>
                        <a:t>Salah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Adobe Caslon Pro" panose="0205050205050A020403" pitchFamily="18" charset="0"/>
                        </a:rPr>
                        <a:t>Benar</a:t>
                      </a:r>
                      <a:endParaRPr lang="en-US" sz="2000" dirty="0">
                        <a:latin typeface="Adobe Caslon Pro" panose="0205050205050A0204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926669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Adobe Caslon Pro" panose="0205050205050A020403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800" i="0" kern="1200" dirty="0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Data </a:t>
                      </a:r>
                      <a:r>
                        <a:rPr lang="en-US" sz="1800" i="0" kern="1200" dirty="0" err="1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tidak</a:t>
                      </a:r>
                      <a:r>
                        <a:rPr lang="en-US" sz="1800" i="0" kern="1200" dirty="0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i="0" kern="1200" dirty="0" err="1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dapat</a:t>
                      </a:r>
                      <a:r>
                        <a:rPr lang="en-US" sz="1800" i="0" kern="1200" dirty="0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i="0" kern="1200" dirty="0" err="1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mengalir</a:t>
                      </a:r>
                      <a:r>
                        <a:rPr lang="en-US" sz="1800" i="0" kern="1200" dirty="0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i="0" kern="1200" dirty="0" err="1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langsung</a:t>
                      </a:r>
                      <a:r>
                        <a:rPr lang="en-US" sz="1800" i="0" kern="1200" dirty="0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i="0" kern="1200" dirty="0" err="1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dari</a:t>
                      </a:r>
                      <a:r>
                        <a:rPr lang="en-US" sz="1800" i="0" kern="1200" dirty="0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i="0" kern="1200" dirty="0" err="1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satu</a:t>
                      </a:r>
                      <a:r>
                        <a:rPr lang="en-US" sz="1800" i="0" kern="1200" dirty="0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 data store </a:t>
                      </a:r>
                      <a:r>
                        <a:rPr lang="en-US" sz="1800" i="0" kern="1200" dirty="0" err="1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ke</a:t>
                      </a:r>
                      <a:r>
                        <a:rPr lang="en-US" sz="1800" i="0" kern="1200" dirty="0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 data store yang lain</a:t>
                      </a:r>
                      <a:r>
                        <a:rPr lang="en-US" sz="1800" i="0" kern="1200" dirty="0">
                          <a:solidFill>
                            <a:schemeClr val="dk1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. Data </a:t>
                      </a:r>
                      <a:r>
                        <a:rPr lang="en-US" sz="1800" i="0" kern="1200" dirty="0" err="1">
                          <a:solidFill>
                            <a:schemeClr val="dk1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harus</a:t>
                      </a:r>
                      <a:r>
                        <a:rPr lang="en-US" sz="1800" i="0" kern="1200" dirty="0">
                          <a:solidFill>
                            <a:schemeClr val="dk1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i="0" kern="1200" dirty="0" err="1">
                          <a:solidFill>
                            <a:schemeClr val="dk1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berpindah</a:t>
                      </a:r>
                      <a:r>
                        <a:rPr lang="en-US" sz="1800" i="0" kern="1200" dirty="0">
                          <a:solidFill>
                            <a:schemeClr val="dk1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i="0" kern="1200" dirty="0" err="1">
                          <a:solidFill>
                            <a:schemeClr val="dk1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melalui</a:t>
                      </a:r>
                      <a:r>
                        <a:rPr lang="en-US" sz="1800" i="0" kern="1200" dirty="0">
                          <a:solidFill>
                            <a:schemeClr val="dk1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 proses </a:t>
                      </a:r>
                      <a:r>
                        <a:rPr lang="en-US" sz="1800" i="0" kern="1200" dirty="0" err="1">
                          <a:solidFill>
                            <a:schemeClr val="dk1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terlebih</a:t>
                      </a:r>
                      <a:r>
                        <a:rPr lang="en-US" sz="1800" i="0" kern="1200" dirty="0">
                          <a:solidFill>
                            <a:schemeClr val="dk1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i="0" kern="1200" dirty="0" err="1">
                          <a:solidFill>
                            <a:schemeClr val="dk1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dahulu</a:t>
                      </a:r>
                      <a:r>
                        <a:rPr lang="en-US" sz="1800" i="0" kern="1200" dirty="0">
                          <a:solidFill>
                            <a:schemeClr val="dk1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. </a:t>
                      </a:r>
                      <a:endParaRPr lang="en-US" sz="1800" b="0" i="0" dirty="0">
                        <a:latin typeface="Adobe Caslon Pro" panose="0205050205050A0204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Adobe Caslon Pro" panose="0205050205050A0204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Adobe Caslon Pro" panose="0205050205050A0204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952030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Adobe Caslon Pro" panose="0205050205050A020403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800" i="0" kern="1200" dirty="0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Data </a:t>
                      </a:r>
                      <a:r>
                        <a:rPr lang="en-US" sz="1800" i="0" kern="1200" dirty="0" err="1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tidak</a:t>
                      </a:r>
                      <a:r>
                        <a:rPr lang="en-US" sz="1800" i="0" kern="1200" dirty="0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i="0" kern="1200" dirty="0" err="1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dapat</a:t>
                      </a:r>
                      <a:r>
                        <a:rPr lang="en-US" sz="1800" i="0" kern="1200" dirty="0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i="0" kern="1200" dirty="0" err="1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mengalir</a:t>
                      </a:r>
                      <a:r>
                        <a:rPr lang="en-US" sz="1800" i="0" kern="1200" baseline="0" dirty="0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i="0" kern="1200" dirty="0" err="1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langsung</a:t>
                      </a:r>
                      <a:r>
                        <a:rPr lang="en-US" sz="1800" i="0" kern="1200" dirty="0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i="0" kern="1200" dirty="0" err="1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dari</a:t>
                      </a:r>
                      <a:r>
                        <a:rPr lang="en-US" sz="1800" i="0" kern="1200" dirty="0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i="0" kern="1200" dirty="0" err="1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sumber</a:t>
                      </a:r>
                      <a:r>
                        <a:rPr lang="en-US" sz="1800" i="0" kern="1200" dirty="0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 data </a:t>
                      </a:r>
                      <a:r>
                        <a:rPr lang="en-US" sz="1800" i="0" kern="1200" dirty="0" err="1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ke</a:t>
                      </a:r>
                      <a:r>
                        <a:rPr lang="en-US" sz="1800" i="0" kern="1200" dirty="0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 data store</a:t>
                      </a:r>
                      <a:r>
                        <a:rPr lang="en-US" sz="1800" i="0" kern="1200" dirty="0">
                          <a:solidFill>
                            <a:schemeClr val="dk1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. Data </a:t>
                      </a:r>
                      <a:r>
                        <a:rPr lang="en-US" sz="1800" i="0" kern="1200" dirty="0" err="1">
                          <a:solidFill>
                            <a:schemeClr val="dk1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harus</a:t>
                      </a:r>
                      <a:r>
                        <a:rPr lang="en-US" sz="1800" i="0" kern="1200" dirty="0">
                          <a:solidFill>
                            <a:schemeClr val="dk1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i="0" kern="1200" dirty="0" err="1">
                          <a:solidFill>
                            <a:schemeClr val="dk1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berpindah</a:t>
                      </a:r>
                      <a:r>
                        <a:rPr lang="en-US" sz="1800" i="0" kern="1200" dirty="0">
                          <a:solidFill>
                            <a:schemeClr val="dk1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i="0" kern="1200" dirty="0" err="1">
                          <a:solidFill>
                            <a:schemeClr val="dk1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melalui</a:t>
                      </a:r>
                      <a:r>
                        <a:rPr lang="en-US" sz="1800" i="0" kern="1200" dirty="0">
                          <a:solidFill>
                            <a:schemeClr val="dk1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 proses </a:t>
                      </a:r>
                      <a:r>
                        <a:rPr lang="en-US" sz="1800" i="0" kern="1200" dirty="0" err="1">
                          <a:solidFill>
                            <a:schemeClr val="dk1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terlebih</a:t>
                      </a:r>
                      <a:r>
                        <a:rPr lang="en-US" sz="1800" i="0" kern="1200" dirty="0">
                          <a:solidFill>
                            <a:schemeClr val="dk1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i="0" kern="1200" dirty="0" err="1">
                          <a:solidFill>
                            <a:schemeClr val="dk1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dahulu</a:t>
                      </a:r>
                      <a:r>
                        <a:rPr lang="en-US" sz="1800" i="0" kern="1200" dirty="0">
                          <a:solidFill>
                            <a:schemeClr val="dk1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. </a:t>
                      </a:r>
                      <a:endParaRPr lang="en-US" sz="1800" b="0" i="0" dirty="0">
                        <a:latin typeface="Adobe Caslon Pro" panose="0205050205050A0204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Adobe Caslon Pro" panose="0205050205050A0204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Adobe Caslon Pro" panose="0205050205050A0204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26843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Adobe Caslon Pro" panose="0205050205050A020403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800" b="0" i="0" dirty="0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Data </a:t>
                      </a:r>
                      <a:r>
                        <a:rPr lang="en-US" sz="1800" b="0" i="0" dirty="0" err="1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tidak</a:t>
                      </a:r>
                      <a:r>
                        <a:rPr lang="en-US" sz="1800" b="0" i="0" dirty="0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 </a:t>
                      </a:r>
                      <a:r>
                        <a:rPr lang="en-US" sz="1800" b="0" i="0" dirty="0" err="1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dapat</a:t>
                      </a:r>
                      <a:r>
                        <a:rPr lang="en-US" sz="1800" b="0" i="0" dirty="0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 </a:t>
                      </a:r>
                      <a:r>
                        <a:rPr lang="en-US" sz="1800" b="0" i="0" dirty="0" err="1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mengalir</a:t>
                      </a:r>
                      <a:r>
                        <a:rPr lang="en-US" sz="1800" b="0" i="0" baseline="0" dirty="0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 </a:t>
                      </a:r>
                      <a:r>
                        <a:rPr lang="en-US" sz="1800" b="0" i="0" dirty="0" err="1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langsung</a:t>
                      </a:r>
                      <a:r>
                        <a:rPr lang="en-US" sz="1800" b="0" i="0" dirty="0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 </a:t>
                      </a:r>
                      <a:r>
                        <a:rPr lang="en-US" sz="1800" b="0" i="0" dirty="0" err="1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dari</a:t>
                      </a:r>
                      <a:r>
                        <a:rPr lang="en-US" sz="1800" b="0" i="0" dirty="0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 data store </a:t>
                      </a:r>
                      <a:r>
                        <a:rPr lang="en-US" sz="1800" b="0" i="0" dirty="0" err="1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ke</a:t>
                      </a:r>
                      <a:r>
                        <a:rPr lang="en-US" sz="1800" b="0" i="0" dirty="0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tujuan</a:t>
                      </a:r>
                      <a:r>
                        <a:rPr lang="en-US" sz="1800" kern="1200" dirty="0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 data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, data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harus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melalui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 proses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terlebih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dahulu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.</a:t>
                      </a:r>
                      <a:endParaRPr lang="en-US" sz="1800" b="0" i="0" dirty="0">
                        <a:latin typeface="Adobe Caslon Pro" panose="0205050205050A0204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Adobe Caslon Pro" panose="0205050205050A0204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Adobe Caslon Pro" panose="0205050205050A0204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06362614"/>
                  </a:ext>
                </a:extLst>
              </a:tr>
              <a:tr h="370840">
                <a:tc gridSpan="4">
                  <a:txBody>
                    <a:bodyPr/>
                    <a:lstStyle/>
                    <a:p>
                      <a:pPr algn="just"/>
                      <a:r>
                        <a:rPr lang="en-US" sz="1800" dirty="0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Nama data store </a:t>
                      </a:r>
                      <a:r>
                        <a:rPr lang="en-US" sz="1800" dirty="0" err="1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harus</a:t>
                      </a:r>
                      <a:r>
                        <a:rPr lang="en-US" sz="1800" dirty="0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menggunakan</a:t>
                      </a:r>
                      <a:r>
                        <a:rPr lang="en-US" sz="1800" dirty="0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 kata </a:t>
                      </a:r>
                      <a:r>
                        <a:rPr lang="en-US" sz="1800" dirty="0" err="1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benda</a:t>
                      </a:r>
                      <a:r>
                        <a:rPr lang="en-US" sz="1800" dirty="0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 (</a:t>
                      </a:r>
                      <a:r>
                        <a:rPr lang="en-US" sz="1800" dirty="0" err="1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misal</a:t>
                      </a:r>
                      <a:r>
                        <a:rPr lang="en-US" sz="1800" dirty="0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barang</a:t>
                      </a:r>
                      <a:r>
                        <a:rPr lang="en-US" sz="1800" dirty="0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).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just"/>
                      <a:endParaRPr lang="en-US" sz="1800" b="0" i="0" dirty="0">
                        <a:latin typeface="Adobe Caslon Pro" panose="0205050205050A020403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>
                        <a:latin typeface="Adobe Caslon Pro" panose="0205050205050A020403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>
                        <a:latin typeface="Adobe Caslon Pro" panose="0205050205050A0204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66258481"/>
                  </a:ext>
                </a:extLst>
              </a:tr>
            </a:tbl>
          </a:graphicData>
        </a:graphic>
      </p:graphicFrame>
      <p:grpSp>
        <p:nvGrpSpPr>
          <p:cNvPr id="20" name="Group 19"/>
          <p:cNvGrpSpPr/>
          <p:nvPr/>
        </p:nvGrpSpPr>
        <p:grpSpPr>
          <a:xfrm>
            <a:off x="5292080" y="2276872"/>
            <a:ext cx="720080" cy="288032"/>
            <a:chOff x="5868144" y="3717032"/>
            <a:chExt cx="720080" cy="288032"/>
          </a:xfrm>
        </p:grpSpPr>
        <p:cxnSp>
          <p:nvCxnSpPr>
            <p:cNvPr id="24" name="Straight Connector 23"/>
            <p:cNvCxnSpPr/>
            <p:nvPr/>
          </p:nvCxnSpPr>
          <p:spPr>
            <a:xfrm>
              <a:off x="5868144" y="3717032"/>
              <a:ext cx="720080" cy="0"/>
            </a:xfrm>
            <a:prstGeom prst="line">
              <a:avLst/>
            </a:prstGeom>
            <a:ln w="38100"/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5868144" y="4005064"/>
              <a:ext cx="720080" cy="0"/>
            </a:xfrm>
            <a:prstGeom prst="line">
              <a:avLst/>
            </a:prstGeom>
            <a:ln w="38100"/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</p:grpSp>
      <p:grpSp>
        <p:nvGrpSpPr>
          <p:cNvPr id="26" name="Group 25"/>
          <p:cNvGrpSpPr/>
          <p:nvPr/>
        </p:nvGrpSpPr>
        <p:grpSpPr>
          <a:xfrm>
            <a:off x="5292080" y="2996952"/>
            <a:ext cx="720080" cy="288032"/>
            <a:chOff x="5868144" y="3717032"/>
            <a:chExt cx="720080" cy="288032"/>
          </a:xfrm>
        </p:grpSpPr>
        <p:cxnSp>
          <p:nvCxnSpPr>
            <p:cNvPr id="27" name="Straight Connector 26"/>
            <p:cNvCxnSpPr/>
            <p:nvPr/>
          </p:nvCxnSpPr>
          <p:spPr>
            <a:xfrm>
              <a:off x="5868144" y="3717032"/>
              <a:ext cx="720080" cy="0"/>
            </a:xfrm>
            <a:prstGeom prst="line">
              <a:avLst/>
            </a:prstGeom>
            <a:ln w="38100"/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5868144" y="4005064"/>
              <a:ext cx="720080" cy="0"/>
            </a:xfrm>
            <a:prstGeom prst="line">
              <a:avLst/>
            </a:prstGeom>
            <a:ln w="38100"/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</p:grpSp>
      <p:cxnSp>
        <p:nvCxnSpPr>
          <p:cNvPr id="29" name="Straight Arrow Connector 28"/>
          <p:cNvCxnSpPr/>
          <p:nvPr/>
        </p:nvCxnSpPr>
        <p:spPr>
          <a:xfrm rot="16200000" flipH="1">
            <a:off x="5508120" y="2780913"/>
            <a:ext cx="288000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6" name="Group 15"/>
          <p:cNvGrpSpPr/>
          <p:nvPr/>
        </p:nvGrpSpPr>
        <p:grpSpPr>
          <a:xfrm>
            <a:off x="5953707" y="4011549"/>
            <a:ext cx="540058" cy="216023"/>
            <a:chOff x="5953707" y="4011549"/>
            <a:chExt cx="540058" cy="216023"/>
          </a:xfrm>
        </p:grpSpPr>
        <p:cxnSp>
          <p:nvCxnSpPr>
            <p:cNvPr id="37" name="Straight Connector 36"/>
            <p:cNvCxnSpPr/>
            <p:nvPr/>
          </p:nvCxnSpPr>
          <p:spPr>
            <a:xfrm>
              <a:off x="5953707" y="4011549"/>
              <a:ext cx="540058" cy="0"/>
            </a:xfrm>
            <a:prstGeom prst="line">
              <a:avLst/>
            </a:prstGeom>
            <a:ln w="38100"/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>
              <a:off x="5953707" y="4227572"/>
              <a:ext cx="540058" cy="0"/>
            </a:xfrm>
            <a:prstGeom prst="line">
              <a:avLst/>
            </a:prstGeom>
            <a:ln w="38100"/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</p:grpSp>
      <p:grpSp>
        <p:nvGrpSpPr>
          <p:cNvPr id="7" name="Group 6"/>
          <p:cNvGrpSpPr/>
          <p:nvPr/>
        </p:nvGrpSpPr>
        <p:grpSpPr>
          <a:xfrm>
            <a:off x="6689473" y="2694360"/>
            <a:ext cx="1964508" cy="540060"/>
            <a:chOff x="6689473" y="2891696"/>
            <a:chExt cx="1964508" cy="540060"/>
          </a:xfrm>
        </p:grpSpPr>
        <p:sp>
          <p:nvSpPr>
            <p:cNvPr id="15" name="Oval 14"/>
            <p:cNvSpPr/>
            <p:nvPr/>
          </p:nvSpPr>
          <p:spPr>
            <a:xfrm>
              <a:off x="7416316" y="2891696"/>
              <a:ext cx="540060" cy="540060"/>
            </a:xfrm>
            <a:prstGeom prst="ellips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" name="Straight Connector 17"/>
            <p:cNvCxnSpPr/>
            <p:nvPr/>
          </p:nvCxnSpPr>
          <p:spPr>
            <a:xfrm>
              <a:off x="8113923" y="3048004"/>
              <a:ext cx="540058" cy="0"/>
            </a:xfrm>
            <a:prstGeom prst="line">
              <a:avLst/>
            </a:prstGeom>
            <a:ln w="38100"/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8113923" y="3264027"/>
              <a:ext cx="540058" cy="0"/>
            </a:xfrm>
            <a:prstGeom prst="line">
              <a:avLst/>
            </a:prstGeom>
            <a:ln w="38100"/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/>
            <p:nvPr/>
          </p:nvCxnSpPr>
          <p:spPr>
            <a:xfrm>
              <a:off x="7164288" y="3161726"/>
              <a:ext cx="216000" cy="0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30" name="Group 29"/>
            <p:cNvGrpSpPr/>
            <p:nvPr/>
          </p:nvGrpSpPr>
          <p:grpSpPr>
            <a:xfrm>
              <a:off x="6689473" y="3048004"/>
              <a:ext cx="540058" cy="216023"/>
              <a:chOff x="5868144" y="3717032"/>
              <a:chExt cx="720080" cy="288032"/>
            </a:xfrm>
          </p:grpSpPr>
          <p:cxnSp>
            <p:nvCxnSpPr>
              <p:cNvPr id="31" name="Straight Connector 30"/>
              <p:cNvCxnSpPr/>
              <p:nvPr/>
            </p:nvCxnSpPr>
            <p:spPr>
              <a:xfrm>
                <a:off x="5868144" y="3717032"/>
                <a:ext cx="720080" cy="0"/>
              </a:xfrm>
              <a:prstGeom prst="line">
                <a:avLst/>
              </a:prstGeom>
              <a:ln w="38100"/>
            </p:spPr>
            <p:style>
              <a:lnRef idx="1">
                <a:schemeClr val="accent3"/>
              </a:lnRef>
              <a:fillRef idx="0">
                <a:schemeClr val="accent3"/>
              </a:fillRef>
              <a:effectRef idx="0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>
              <a:xfrm>
                <a:off x="5868144" y="4005064"/>
                <a:ext cx="720080" cy="0"/>
              </a:xfrm>
              <a:prstGeom prst="line">
                <a:avLst/>
              </a:prstGeom>
              <a:ln w="38100"/>
            </p:spPr>
            <p:style>
              <a:lnRef idx="1">
                <a:schemeClr val="accent3"/>
              </a:lnRef>
              <a:fillRef idx="0">
                <a:schemeClr val="accent3"/>
              </a:fillRef>
              <a:effectRef idx="0">
                <a:schemeClr val="accent3"/>
              </a:effectRef>
              <a:fontRef idx="minor">
                <a:schemeClr val="tx1"/>
              </a:fontRef>
            </p:style>
          </p:cxnSp>
        </p:grpSp>
        <p:cxnSp>
          <p:nvCxnSpPr>
            <p:cNvPr id="33" name="Straight Arrow Connector 32"/>
            <p:cNvCxnSpPr/>
            <p:nvPr/>
          </p:nvCxnSpPr>
          <p:spPr>
            <a:xfrm>
              <a:off x="7956376" y="3161726"/>
              <a:ext cx="216000" cy="0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39" name="Straight Arrow Connector 38"/>
          <p:cNvCxnSpPr/>
          <p:nvPr/>
        </p:nvCxnSpPr>
        <p:spPr>
          <a:xfrm>
            <a:off x="5364088" y="4125270"/>
            <a:ext cx="432024" cy="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40" name="Group 39"/>
          <p:cNvGrpSpPr/>
          <p:nvPr/>
        </p:nvGrpSpPr>
        <p:grpSpPr>
          <a:xfrm>
            <a:off x="7330780" y="3861048"/>
            <a:ext cx="1324706" cy="480247"/>
            <a:chOff x="7164288" y="2891696"/>
            <a:chExt cx="1489693" cy="540060"/>
          </a:xfrm>
        </p:grpSpPr>
        <p:sp>
          <p:nvSpPr>
            <p:cNvPr id="41" name="Oval 40"/>
            <p:cNvSpPr/>
            <p:nvPr/>
          </p:nvSpPr>
          <p:spPr>
            <a:xfrm>
              <a:off x="7416316" y="2891696"/>
              <a:ext cx="540060" cy="540060"/>
            </a:xfrm>
            <a:prstGeom prst="ellips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2" name="Straight Connector 41"/>
            <p:cNvCxnSpPr/>
            <p:nvPr/>
          </p:nvCxnSpPr>
          <p:spPr>
            <a:xfrm>
              <a:off x="8113923" y="3048004"/>
              <a:ext cx="540058" cy="0"/>
            </a:xfrm>
            <a:prstGeom prst="line">
              <a:avLst/>
            </a:prstGeom>
            <a:ln w="38100"/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>
              <a:off x="8113923" y="3264027"/>
              <a:ext cx="540058" cy="0"/>
            </a:xfrm>
            <a:prstGeom prst="line">
              <a:avLst/>
            </a:prstGeom>
            <a:ln w="38100"/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44" name="Straight Arrow Connector 43"/>
            <p:cNvCxnSpPr/>
            <p:nvPr/>
          </p:nvCxnSpPr>
          <p:spPr>
            <a:xfrm>
              <a:off x="7164288" y="3161726"/>
              <a:ext cx="216000" cy="0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Arrow Connector 45"/>
            <p:cNvCxnSpPr/>
            <p:nvPr/>
          </p:nvCxnSpPr>
          <p:spPr>
            <a:xfrm>
              <a:off x="7956376" y="3161726"/>
              <a:ext cx="216000" cy="0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9" name="Rectangle 48"/>
          <p:cNvSpPr/>
          <p:nvPr/>
        </p:nvSpPr>
        <p:spPr>
          <a:xfrm>
            <a:off x="6741950" y="3950962"/>
            <a:ext cx="566354" cy="318325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93887" y="3966108"/>
            <a:ext cx="566354" cy="318325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7" name="Group 66"/>
          <p:cNvGrpSpPr/>
          <p:nvPr/>
        </p:nvGrpSpPr>
        <p:grpSpPr>
          <a:xfrm>
            <a:off x="4720183" y="5024835"/>
            <a:ext cx="1799878" cy="318325"/>
            <a:chOff x="4720183" y="4999170"/>
            <a:chExt cx="1799878" cy="318325"/>
          </a:xfrm>
        </p:grpSpPr>
        <p:grpSp>
          <p:nvGrpSpPr>
            <p:cNvPr id="51" name="Group 50"/>
            <p:cNvGrpSpPr/>
            <p:nvPr/>
          </p:nvGrpSpPr>
          <p:grpSpPr>
            <a:xfrm>
              <a:off x="4720183" y="5050321"/>
              <a:ext cx="540058" cy="216023"/>
              <a:chOff x="5953707" y="4011549"/>
              <a:chExt cx="540058" cy="216023"/>
            </a:xfrm>
          </p:grpSpPr>
          <p:cxnSp>
            <p:nvCxnSpPr>
              <p:cNvPr id="52" name="Straight Connector 51"/>
              <p:cNvCxnSpPr/>
              <p:nvPr/>
            </p:nvCxnSpPr>
            <p:spPr>
              <a:xfrm>
                <a:off x="5953707" y="4011549"/>
                <a:ext cx="540058" cy="0"/>
              </a:xfrm>
              <a:prstGeom prst="line">
                <a:avLst/>
              </a:prstGeom>
              <a:ln w="38100"/>
            </p:spPr>
            <p:style>
              <a:lnRef idx="1">
                <a:schemeClr val="accent3"/>
              </a:lnRef>
              <a:fillRef idx="0">
                <a:schemeClr val="accent3"/>
              </a:fillRef>
              <a:effectRef idx="0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>
              <a:xfrm>
                <a:off x="5953707" y="4227572"/>
                <a:ext cx="540058" cy="0"/>
              </a:xfrm>
              <a:prstGeom prst="line">
                <a:avLst/>
              </a:prstGeom>
              <a:ln w="38100"/>
            </p:spPr>
            <p:style>
              <a:lnRef idx="1">
                <a:schemeClr val="accent3"/>
              </a:lnRef>
              <a:fillRef idx="0">
                <a:schemeClr val="accent3"/>
              </a:fillRef>
              <a:effectRef idx="0">
                <a:schemeClr val="accent3"/>
              </a:effectRef>
              <a:fontRef idx="minor">
                <a:schemeClr val="tx1"/>
              </a:fontRef>
            </p:style>
          </p:cxnSp>
        </p:grpSp>
        <p:cxnSp>
          <p:nvCxnSpPr>
            <p:cNvPr id="54" name="Straight Arrow Connector 53"/>
            <p:cNvCxnSpPr/>
            <p:nvPr/>
          </p:nvCxnSpPr>
          <p:spPr>
            <a:xfrm>
              <a:off x="5367883" y="5158332"/>
              <a:ext cx="432024" cy="1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5" name="Rectangle 54"/>
            <p:cNvSpPr/>
            <p:nvPr/>
          </p:nvSpPr>
          <p:spPr>
            <a:xfrm>
              <a:off x="5953707" y="4999170"/>
              <a:ext cx="566354" cy="318325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6" name="Group 65"/>
          <p:cNvGrpSpPr/>
          <p:nvPr/>
        </p:nvGrpSpPr>
        <p:grpSpPr>
          <a:xfrm>
            <a:off x="6754625" y="4943874"/>
            <a:ext cx="1923093" cy="480247"/>
            <a:chOff x="6754625" y="4943874"/>
            <a:chExt cx="1923093" cy="480247"/>
          </a:xfrm>
        </p:grpSpPr>
        <p:grpSp>
          <p:nvGrpSpPr>
            <p:cNvPr id="56" name="Group 55"/>
            <p:cNvGrpSpPr/>
            <p:nvPr/>
          </p:nvGrpSpPr>
          <p:grpSpPr>
            <a:xfrm>
              <a:off x="7209844" y="4943874"/>
              <a:ext cx="896440" cy="480247"/>
              <a:chOff x="7164288" y="2891696"/>
              <a:chExt cx="1008088" cy="540060"/>
            </a:xfrm>
          </p:grpSpPr>
          <p:sp>
            <p:nvSpPr>
              <p:cNvPr id="57" name="Oval 56"/>
              <p:cNvSpPr/>
              <p:nvPr/>
            </p:nvSpPr>
            <p:spPr>
              <a:xfrm>
                <a:off x="7416316" y="2891696"/>
                <a:ext cx="540060" cy="540060"/>
              </a:xfrm>
              <a:prstGeom prst="ellipse">
                <a:avLst/>
              </a:prstGeom>
              <a:solidFill>
                <a:srgbClr val="0070C0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60" name="Straight Arrow Connector 59"/>
              <p:cNvCxnSpPr/>
              <p:nvPr/>
            </p:nvCxnSpPr>
            <p:spPr>
              <a:xfrm>
                <a:off x="7164288" y="3161726"/>
                <a:ext cx="216000" cy="0"/>
              </a:xfrm>
              <a:prstGeom prst="straightConnector1">
                <a:avLst/>
              </a:prstGeom>
              <a:ln w="28575"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1" name="Straight Arrow Connector 60"/>
              <p:cNvCxnSpPr/>
              <p:nvPr/>
            </p:nvCxnSpPr>
            <p:spPr>
              <a:xfrm>
                <a:off x="7956376" y="3161726"/>
                <a:ext cx="216000" cy="0"/>
              </a:xfrm>
              <a:prstGeom prst="straightConnector1">
                <a:avLst/>
              </a:prstGeom>
              <a:ln w="28575"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62" name="Group 61"/>
            <p:cNvGrpSpPr/>
            <p:nvPr/>
          </p:nvGrpSpPr>
          <p:grpSpPr>
            <a:xfrm>
              <a:off x="6754625" y="5077564"/>
              <a:ext cx="540058" cy="216023"/>
              <a:chOff x="5953707" y="4011549"/>
              <a:chExt cx="540058" cy="216023"/>
            </a:xfrm>
          </p:grpSpPr>
          <p:cxnSp>
            <p:nvCxnSpPr>
              <p:cNvPr id="63" name="Straight Connector 62"/>
              <p:cNvCxnSpPr/>
              <p:nvPr/>
            </p:nvCxnSpPr>
            <p:spPr>
              <a:xfrm>
                <a:off x="5953707" y="4011549"/>
                <a:ext cx="540058" cy="0"/>
              </a:xfrm>
              <a:prstGeom prst="line">
                <a:avLst/>
              </a:prstGeom>
              <a:ln w="38100"/>
            </p:spPr>
            <p:style>
              <a:lnRef idx="1">
                <a:schemeClr val="accent3"/>
              </a:lnRef>
              <a:fillRef idx="0">
                <a:schemeClr val="accent3"/>
              </a:fillRef>
              <a:effectRef idx="0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/>
              <p:cNvCxnSpPr/>
              <p:nvPr/>
            </p:nvCxnSpPr>
            <p:spPr>
              <a:xfrm>
                <a:off x="5953707" y="4227572"/>
                <a:ext cx="540058" cy="0"/>
              </a:xfrm>
              <a:prstGeom prst="line">
                <a:avLst/>
              </a:prstGeom>
              <a:ln w="38100"/>
            </p:spPr>
            <p:style>
              <a:lnRef idx="1">
                <a:schemeClr val="accent3"/>
              </a:lnRef>
              <a:fillRef idx="0">
                <a:schemeClr val="accent3"/>
              </a:fillRef>
              <a:effectRef idx="0">
                <a:schemeClr val="accent3"/>
              </a:effectRef>
              <a:fontRef idx="minor">
                <a:schemeClr val="tx1"/>
              </a:fontRef>
            </p:style>
          </p:cxnSp>
        </p:grpSp>
        <p:sp>
          <p:nvSpPr>
            <p:cNvPr id="65" name="Rectangle 64"/>
            <p:cNvSpPr/>
            <p:nvPr/>
          </p:nvSpPr>
          <p:spPr>
            <a:xfrm>
              <a:off x="8111364" y="5015823"/>
              <a:ext cx="566354" cy="318325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22131971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Entitas</a:t>
            </a:r>
            <a:r>
              <a:rPr lang="en-US" dirty="0" smtClean="0"/>
              <a:t> </a:t>
            </a:r>
            <a:r>
              <a:rPr lang="en-US" dirty="0" err="1"/>
              <a:t>Ekternal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1950" indent="-361950" algn="just">
              <a:buFont typeface="+mj-lt"/>
              <a:buAutoNum type="alphaLcPeriod"/>
            </a:pPr>
            <a:r>
              <a:rPr lang="en-US" dirty="0" err="1"/>
              <a:t>Menggambarkan</a:t>
            </a:r>
            <a:r>
              <a:rPr lang="en-US" dirty="0"/>
              <a:t> </a:t>
            </a:r>
            <a:r>
              <a:rPr lang="en-US" dirty="0" err="1"/>
              <a:t>entitas</a:t>
            </a:r>
            <a:r>
              <a:rPr lang="en-US" dirty="0"/>
              <a:t> yang </a:t>
            </a:r>
            <a:r>
              <a:rPr lang="en-US" dirty="0" err="1"/>
              <a:t>berinteraksi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yang </a:t>
            </a:r>
            <a:r>
              <a:rPr lang="en-US" dirty="0" err="1"/>
              <a:t>berada</a:t>
            </a:r>
            <a:r>
              <a:rPr lang="en-US" dirty="0"/>
              <a:t> </a:t>
            </a:r>
            <a:r>
              <a:rPr lang="en-US" dirty="0" err="1"/>
              <a:t>diluar</a:t>
            </a:r>
            <a:r>
              <a:rPr lang="en-US" dirty="0"/>
              <a:t> </a:t>
            </a:r>
            <a:r>
              <a:rPr lang="en-US" dirty="0" err="1"/>
              <a:t>ruang</a:t>
            </a:r>
            <a:r>
              <a:rPr lang="en-US" dirty="0"/>
              <a:t> </a:t>
            </a:r>
            <a:r>
              <a:rPr lang="en-US" dirty="0" err="1"/>
              <a:t>lingkup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(</a:t>
            </a:r>
            <a:r>
              <a:rPr lang="en-US" dirty="0" err="1"/>
              <a:t>bukan</a:t>
            </a:r>
            <a:r>
              <a:rPr lang="en-US" dirty="0"/>
              <a:t> yang </a:t>
            </a:r>
            <a:r>
              <a:rPr lang="en-US" dirty="0" err="1"/>
              <a:t>menjalankan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)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entitas</a:t>
            </a:r>
            <a:r>
              <a:rPr lang="en-US" dirty="0"/>
              <a:t> yang </a:t>
            </a:r>
            <a:r>
              <a:rPr lang="en-US" dirty="0" err="1"/>
              <a:t>berfungsi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producer/consumer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(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data). </a:t>
            </a:r>
          </a:p>
          <a:p>
            <a:pPr marL="361950" indent="-361950" algn="just">
              <a:buFont typeface="+mj-lt"/>
              <a:buAutoNum type="alphaLcPeriod"/>
            </a:pP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berupa</a:t>
            </a:r>
            <a:r>
              <a:rPr lang="en-US" dirty="0"/>
              <a:t> orang, unit </a:t>
            </a:r>
            <a:r>
              <a:rPr lang="en-US" dirty="0" err="1"/>
              <a:t>organisasi</a:t>
            </a:r>
            <a:r>
              <a:rPr lang="en-US" dirty="0"/>
              <a:t>, </a:t>
            </a:r>
            <a:r>
              <a:rPr lang="en-US" dirty="0" err="1"/>
              <a:t>komputer</a:t>
            </a:r>
            <a:r>
              <a:rPr lang="en-US" dirty="0"/>
              <a:t> </a:t>
            </a:r>
            <a:r>
              <a:rPr lang="en-US" dirty="0" err="1"/>
              <a:t>eksternal</a:t>
            </a:r>
            <a:r>
              <a:rPr lang="en-US" dirty="0"/>
              <a:t>,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eksternal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lain. Operator yang </a:t>
            </a:r>
            <a:r>
              <a:rPr lang="en-US" dirty="0" err="1"/>
              <a:t>memasukkan</a:t>
            </a:r>
            <a:r>
              <a:rPr lang="en-US" dirty="0"/>
              <a:t> data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termasuk</a:t>
            </a:r>
            <a:r>
              <a:rPr lang="en-US" dirty="0"/>
              <a:t> </a:t>
            </a:r>
            <a:r>
              <a:rPr lang="en-US" dirty="0" err="1"/>
              <a:t>entitas</a:t>
            </a:r>
            <a:r>
              <a:rPr lang="en-US" dirty="0"/>
              <a:t> internal,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ia</a:t>
            </a:r>
            <a:r>
              <a:rPr lang="en-US" dirty="0"/>
              <a:t> </a:t>
            </a:r>
            <a:r>
              <a:rPr lang="en-US" dirty="0" err="1"/>
              <a:t>bukan</a:t>
            </a:r>
            <a:r>
              <a:rPr lang="en-US" dirty="0"/>
              <a:t> consumer/producer </a:t>
            </a:r>
            <a:r>
              <a:rPr lang="en-US" dirty="0" err="1"/>
              <a:t>sistem</a:t>
            </a:r>
            <a:r>
              <a:rPr lang="en-US" dirty="0"/>
              <a:t> (</a:t>
            </a:r>
            <a:r>
              <a:rPr lang="en-US" dirty="0" err="1"/>
              <a:t>kecuali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ruang</a:t>
            </a:r>
            <a:r>
              <a:rPr lang="en-US" dirty="0"/>
              <a:t> </a:t>
            </a:r>
            <a:r>
              <a:rPr lang="en-US" dirty="0" err="1"/>
              <a:t>lingkup</a:t>
            </a:r>
            <a:r>
              <a:rPr lang="en-US" dirty="0"/>
              <a:t> </a:t>
            </a:r>
            <a:r>
              <a:rPr lang="en-US" dirty="0" err="1"/>
              <a:t>perangkat</a:t>
            </a:r>
            <a:r>
              <a:rPr lang="en-US" dirty="0"/>
              <a:t> </a:t>
            </a:r>
            <a:r>
              <a:rPr lang="en-US" dirty="0" err="1"/>
              <a:t>lunak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). </a:t>
            </a:r>
          </a:p>
          <a:p>
            <a:pPr marL="361950" indent="-361950" algn="just">
              <a:buFont typeface="+mj-lt"/>
              <a:buAutoNum type="alphaLcPeriod"/>
            </a:pPr>
            <a:r>
              <a:rPr lang="en-US" dirty="0"/>
              <a:t>Antara terminator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boleh</a:t>
            </a:r>
            <a:r>
              <a:rPr lang="en-US" dirty="0"/>
              <a:t> </a:t>
            </a:r>
            <a:r>
              <a:rPr lang="en-US" dirty="0" err="1"/>
              <a:t>berkomunikasi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.</a:t>
            </a:r>
          </a:p>
          <a:p>
            <a:pPr marL="361950" indent="-361950" algn="just">
              <a:buFont typeface="+mj-lt"/>
              <a:buAutoNum type="alphaLcPeriod"/>
            </a:pP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entitas</a:t>
            </a:r>
            <a:r>
              <a:rPr lang="en-US" dirty="0"/>
              <a:t>/terminator yang </a:t>
            </a:r>
            <a:r>
              <a:rPr lang="en-US" dirty="0" err="1"/>
              <a:t>terkait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level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muncul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yang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level </a:t>
            </a:r>
            <a:r>
              <a:rPr lang="en-US" dirty="0" err="1"/>
              <a:t>lainnya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481120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Entitas</a:t>
            </a:r>
            <a:r>
              <a:rPr lang="en-US" dirty="0" smtClean="0"/>
              <a:t> </a:t>
            </a:r>
            <a:r>
              <a:rPr lang="en-US" dirty="0" err="1"/>
              <a:t>Ekternal</a:t>
            </a:r>
            <a:r>
              <a:rPr lang="en-US" dirty="0"/>
              <a:t> (</a:t>
            </a:r>
            <a:r>
              <a:rPr lang="en-US" dirty="0" err="1"/>
              <a:t>lanjut</a:t>
            </a:r>
            <a:r>
              <a:rPr lang="en-US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Simbol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Entitas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Eksternal</a:t>
            </a:r>
            <a:endParaRPr lang="en-US" dirty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dirty="0" err="1">
                <a:solidFill>
                  <a:srgbClr val="FF0000"/>
                </a:solidFill>
              </a:rPr>
              <a:t>Aturan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id-ID" dirty="0" err="1">
                <a:solidFill>
                  <a:srgbClr val="FF0000"/>
                </a:solidFill>
              </a:rPr>
              <a:t>P</a:t>
            </a:r>
            <a:r>
              <a:rPr lang="en-US" dirty="0" err="1" smtClean="0">
                <a:solidFill>
                  <a:srgbClr val="FF0000"/>
                </a:solidFill>
              </a:rPr>
              <a:t>embuatan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Entitas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Eksternal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592" y="2194942"/>
            <a:ext cx="6877050" cy="1162050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3885763"/>
              </p:ext>
            </p:extLst>
          </p:nvPr>
        </p:nvGraphicFramePr>
        <p:xfrm>
          <a:off x="457200" y="3789040"/>
          <a:ext cx="8147246" cy="2504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>
                  <a:extLst>
                    <a:ext uri="{9D8B030D-6E8A-4147-A177-3AD203B41FA5}">
                      <a16:colId xmlns:a16="http://schemas.microsoft.com/office/drawing/2014/main" xmlns="" val="466971700"/>
                    </a:ext>
                  </a:extLst>
                </a:gridCol>
                <a:gridCol w="3533562">
                  <a:extLst>
                    <a:ext uri="{9D8B030D-6E8A-4147-A177-3AD203B41FA5}">
                      <a16:colId xmlns:a16="http://schemas.microsoft.com/office/drawing/2014/main" xmlns="" val="2383798170"/>
                    </a:ext>
                  </a:extLst>
                </a:gridCol>
                <a:gridCol w="2018810">
                  <a:extLst>
                    <a:ext uri="{9D8B030D-6E8A-4147-A177-3AD203B41FA5}">
                      <a16:colId xmlns:a16="http://schemas.microsoft.com/office/drawing/2014/main" xmlns="" val="1281407025"/>
                    </a:ext>
                  </a:extLst>
                </a:gridCol>
                <a:gridCol w="2018810">
                  <a:extLst>
                    <a:ext uri="{9D8B030D-6E8A-4147-A177-3AD203B41FA5}">
                      <a16:colId xmlns:a16="http://schemas.microsoft.com/office/drawing/2014/main" xmlns="" val="170027635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Adobe Caslon Pro" panose="0205050205050A020403" pitchFamily="18" charset="0"/>
                        </a:rPr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Adobe Caslon Pro" panose="0205050205050A020403" pitchFamily="18" charset="0"/>
                        </a:rPr>
                        <a:t>Aturan</a:t>
                      </a:r>
                      <a:endParaRPr lang="en-US" sz="2000" dirty="0">
                        <a:latin typeface="Adobe Caslon Pro" panose="0205050205050A0204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Adobe Caslon Pro" panose="0205050205050A020403" pitchFamily="18" charset="0"/>
                        </a:rPr>
                        <a:t>Salah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Adobe Caslon Pro" panose="0205050205050A020403" pitchFamily="18" charset="0"/>
                        </a:rPr>
                        <a:t>Benar</a:t>
                      </a:r>
                      <a:endParaRPr lang="en-US" sz="2000" dirty="0">
                        <a:latin typeface="Adobe Caslon Pro" panose="0205050205050A0204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44319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en-US" sz="1800" dirty="0">
                          <a:latin typeface="Adobe Caslon Pro" panose="0205050205050A020403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Data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tidak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dapat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mengalir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secara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langsung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dari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sumber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 data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ke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tujuan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 data. Data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harus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melalui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 proses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terlebih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dahulu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.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Jikapun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ada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hal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tersebut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tidak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digambarkan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dalam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 DFD. </a:t>
                      </a:r>
                      <a:r>
                        <a:rPr lang="en-US" sz="1800" i="0" kern="1200" dirty="0">
                          <a:solidFill>
                            <a:schemeClr val="dk1"/>
                          </a:solidFill>
                          <a:latin typeface="Adobe Caslon Pro" panose="0205050205050A020403" pitchFamily="18" charset="0"/>
                          <a:ea typeface="+mn-ea"/>
                          <a:cs typeface="+mn-cs"/>
                        </a:rPr>
                        <a:t> </a:t>
                      </a:r>
                      <a:endParaRPr lang="en-US" sz="1800" b="0" i="0" dirty="0">
                        <a:latin typeface="Adobe Caslon Pro" panose="0205050205050A0204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Adobe Caslon Pro" panose="0205050205050A0204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Adobe Caslon Pro" panose="0205050205050A0204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0105521"/>
                  </a:ext>
                </a:extLst>
              </a:tr>
              <a:tr h="370840">
                <a:tc gridSpan="4">
                  <a:txBody>
                    <a:bodyPr/>
                    <a:lstStyle/>
                    <a:p>
                      <a:pPr algn="just"/>
                      <a:r>
                        <a:rPr lang="en-US" sz="1800" dirty="0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Nama </a:t>
                      </a:r>
                      <a:r>
                        <a:rPr lang="en-US" sz="1800" dirty="0" err="1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sumber</a:t>
                      </a:r>
                      <a:r>
                        <a:rPr lang="en-US" sz="1800" dirty="0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/</a:t>
                      </a:r>
                      <a:r>
                        <a:rPr lang="en-US" sz="1800" dirty="0" err="1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tujuan</a:t>
                      </a:r>
                      <a:r>
                        <a:rPr lang="en-US" sz="1800" dirty="0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 data </a:t>
                      </a:r>
                      <a:r>
                        <a:rPr lang="en-US" sz="1800" dirty="0" err="1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harus</a:t>
                      </a:r>
                      <a:r>
                        <a:rPr lang="en-US" sz="1800" dirty="0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menggunakan</a:t>
                      </a:r>
                      <a:r>
                        <a:rPr lang="en-US" sz="1800" dirty="0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 kata </a:t>
                      </a:r>
                      <a:r>
                        <a:rPr lang="en-US" sz="1800" dirty="0" err="1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benda</a:t>
                      </a:r>
                      <a:r>
                        <a:rPr lang="en-US" sz="1800" dirty="0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 (</a:t>
                      </a:r>
                      <a:r>
                        <a:rPr lang="en-US" sz="1800" dirty="0" err="1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misal</a:t>
                      </a:r>
                      <a:r>
                        <a:rPr lang="en-US" sz="1800" dirty="0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petugas</a:t>
                      </a:r>
                      <a:r>
                        <a:rPr lang="en-US" sz="1800" dirty="0">
                          <a:solidFill>
                            <a:srgbClr val="FF0000"/>
                          </a:solidFill>
                          <a:latin typeface="Adobe Caslon Pro" panose="0205050205050A020403" pitchFamily="18" charset="0"/>
                        </a:rPr>
                        <a:t>)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just"/>
                      <a:endParaRPr lang="en-US" sz="1800" b="0" i="0" dirty="0">
                        <a:latin typeface="Adobe Caslon Pro" panose="0205050205050A020403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>
                        <a:latin typeface="Adobe Caslon Pro" panose="0205050205050A020403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>
                        <a:latin typeface="Adobe Caslon Pro" panose="0205050205050A0204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82257865"/>
                  </a:ext>
                </a:extLst>
              </a:tr>
            </a:tbl>
          </a:graphicData>
        </a:graphic>
      </p:graphicFrame>
      <p:cxnSp>
        <p:nvCxnSpPr>
          <p:cNvPr id="6" name="Straight Arrow Connector 5"/>
          <p:cNvCxnSpPr/>
          <p:nvPr/>
        </p:nvCxnSpPr>
        <p:spPr>
          <a:xfrm>
            <a:off x="5314209" y="4884306"/>
            <a:ext cx="432024" cy="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4644008" y="4725144"/>
            <a:ext cx="566354" cy="318325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874967" y="4725143"/>
            <a:ext cx="566354" cy="318325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7492950" y="4921340"/>
            <a:ext cx="432024" cy="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6822749" y="4762178"/>
            <a:ext cx="566354" cy="318325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8032042" y="4743103"/>
            <a:ext cx="480247" cy="480247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2825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Contoh DFD: Proses Penggajian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Data disuplai dari data presensi, kemudian diproses berdasarkan data gaji dan selanjutnya dilakukan transfer kepada seluruh karyawan.</a:t>
            </a:r>
            <a:endParaRPr lang="id-ID" dirty="0"/>
          </a:p>
        </p:txBody>
      </p:sp>
      <p:grpSp>
        <p:nvGrpSpPr>
          <p:cNvPr id="33" name="Group 32"/>
          <p:cNvGrpSpPr/>
          <p:nvPr/>
        </p:nvGrpSpPr>
        <p:grpSpPr>
          <a:xfrm>
            <a:off x="611560" y="3284984"/>
            <a:ext cx="7992888" cy="2808582"/>
            <a:chOff x="611560" y="2924674"/>
            <a:chExt cx="7992888" cy="2808582"/>
          </a:xfrm>
        </p:grpSpPr>
        <p:sp>
          <p:nvSpPr>
            <p:cNvPr id="4" name="Rectangle 3"/>
            <p:cNvSpPr/>
            <p:nvPr/>
          </p:nvSpPr>
          <p:spPr>
            <a:xfrm>
              <a:off x="611560" y="3320988"/>
              <a:ext cx="1224136" cy="576064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d-ID" dirty="0" smtClean="0">
                  <a:solidFill>
                    <a:schemeClr val="tx1"/>
                  </a:solidFill>
                  <a:latin typeface="Adobe Caslon Pro"/>
                </a:rPr>
                <a:t>Presensi/</a:t>
              </a:r>
            </a:p>
            <a:p>
              <a:pPr algn="ctr"/>
              <a:r>
                <a:rPr lang="id-ID" dirty="0" smtClean="0">
                  <a:solidFill>
                    <a:schemeClr val="tx1"/>
                  </a:solidFill>
                  <a:latin typeface="Adobe Caslon Pro"/>
                </a:rPr>
                <a:t>Time Card</a:t>
              </a:r>
              <a:endParaRPr lang="en-US" dirty="0">
                <a:solidFill>
                  <a:schemeClr val="tx1"/>
                </a:solidFill>
                <a:latin typeface="Adobe Caslon Pro"/>
              </a:endParaRPr>
            </a:p>
          </p:txBody>
        </p:sp>
        <p:grpSp>
          <p:nvGrpSpPr>
            <p:cNvPr id="7" name="Group 6"/>
            <p:cNvGrpSpPr/>
            <p:nvPr/>
          </p:nvGrpSpPr>
          <p:grpSpPr>
            <a:xfrm>
              <a:off x="2213992" y="2924944"/>
              <a:ext cx="1565920" cy="1368152"/>
              <a:chOff x="2564904" y="3053040"/>
              <a:chExt cx="1565920" cy="1368152"/>
            </a:xfrm>
          </p:grpSpPr>
          <p:sp>
            <p:nvSpPr>
              <p:cNvPr id="5" name="Oval 4"/>
              <p:cNvSpPr/>
              <p:nvPr/>
            </p:nvSpPr>
            <p:spPr>
              <a:xfrm>
                <a:off x="2663788" y="3053040"/>
                <a:ext cx="1368152" cy="1368152"/>
              </a:xfrm>
              <a:prstGeom prst="ellipse">
                <a:avLst/>
              </a:prstGeom>
              <a:solidFill>
                <a:srgbClr val="0070C0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50" dirty="0">
                  <a:latin typeface="Adobe Caslon Pro"/>
                </a:endParaRPr>
              </a:p>
            </p:txBody>
          </p:sp>
          <p:sp>
            <p:nvSpPr>
              <p:cNvPr id="6" name="Rectangle 5"/>
              <p:cNvSpPr/>
              <p:nvPr/>
            </p:nvSpPr>
            <p:spPr>
              <a:xfrm>
                <a:off x="2564904" y="3413951"/>
                <a:ext cx="1565920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id-ID" dirty="0">
                    <a:latin typeface="Adobe Caslon Pro"/>
                  </a:rPr>
                  <a:t>Memverifikasi</a:t>
                </a:r>
              </a:p>
              <a:p>
                <a:pPr algn="ctr"/>
                <a:r>
                  <a:rPr lang="id-ID" dirty="0">
                    <a:latin typeface="Adobe Caslon Pro"/>
                  </a:rPr>
                  <a:t>Data Gaji</a:t>
                </a:r>
                <a:endParaRPr lang="en-US" dirty="0">
                  <a:latin typeface="Adobe Caslon Pro"/>
                </a:endParaRPr>
              </a:p>
            </p:txBody>
          </p:sp>
        </p:grpSp>
        <p:grpSp>
          <p:nvGrpSpPr>
            <p:cNvPr id="8" name="Group 7"/>
            <p:cNvGrpSpPr/>
            <p:nvPr/>
          </p:nvGrpSpPr>
          <p:grpSpPr>
            <a:xfrm>
              <a:off x="5454352" y="2924674"/>
              <a:ext cx="1565920" cy="1368152"/>
              <a:chOff x="2564904" y="3053040"/>
              <a:chExt cx="1565920" cy="1368152"/>
            </a:xfrm>
          </p:grpSpPr>
          <p:sp>
            <p:nvSpPr>
              <p:cNvPr id="9" name="Oval 8"/>
              <p:cNvSpPr/>
              <p:nvPr/>
            </p:nvSpPr>
            <p:spPr>
              <a:xfrm>
                <a:off x="2663788" y="3053040"/>
                <a:ext cx="1368152" cy="1368152"/>
              </a:xfrm>
              <a:prstGeom prst="ellipse">
                <a:avLst/>
              </a:prstGeom>
              <a:solidFill>
                <a:srgbClr val="0070C0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50" dirty="0">
                  <a:latin typeface="Adobe Caslon Pro"/>
                </a:endParaRPr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2564904" y="3284984"/>
                <a:ext cx="1565920" cy="92333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id-ID" dirty="0" smtClean="0">
                    <a:latin typeface="Adobe Caslon Pro"/>
                  </a:rPr>
                  <a:t>Menghitung</a:t>
                </a:r>
              </a:p>
              <a:p>
                <a:pPr algn="ctr"/>
                <a:r>
                  <a:rPr lang="id-ID" dirty="0">
                    <a:latin typeface="Adobe Caslon Pro"/>
                  </a:rPr>
                  <a:t>g</a:t>
                </a:r>
                <a:r>
                  <a:rPr lang="id-ID" dirty="0" smtClean="0">
                    <a:latin typeface="Adobe Caslon Pro"/>
                  </a:rPr>
                  <a:t>aji yang</a:t>
                </a:r>
              </a:p>
              <a:p>
                <a:pPr algn="ctr"/>
                <a:r>
                  <a:rPr lang="id-ID" dirty="0" smtClean="0">
                    <a:latin typeface="Adobe Caslon Pro"/>
                  </a:rPr>
                  <a:t>dibayarkan</a:t>
                </a:r>
                <a:endParaRPr lang="en-US" dirty="0">
                  <a:latin typeface="Adobe Caslon Pro"/>
                </a:endParaRPr>
              </a:p>
            </p:txBody>
          </p:sp>
        </p:grpSp>
        <p:sp>
          <p:nvSpPr>
            <p:cNvPr id="11" name="Rectangle 10"/>
            <p:cNvSpPr/>
            <p:nvPr/>
          </p:nvSpPr>
          <p:spPr>
            <a:xfrm>
              <a:off x="7380312" y="3320988"/>
              <a:ext cx="1224136" cy="576064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d-ID" dirty="0" smtClean="0">
                  <a:solidFill>
                    <a:schemeClr val="tx1"/>
                  </a:solidFill>
                  <a:latin typeface="Adobe Caslon Pro"/>
                </a:rPr>
                <a:t>Karyawan</a:t>
              </a:r>
              <a:endParaRPr lang="en-US" dirty="0">
                <a:solidFill>
                  <a:schemeClr val="tx1"/>
                </a:solidFill>
                <a:latin typeface="Adobe Caslon Pro"/>
              </a:endParaRPr>
            </a:p>
          </p:txBody>
        </p:sp>
        <p:cxnSp>
          <p:nvCxnSpPr>
            <p:cNvPr id="12" name="Straight Arrow Connector 11"/>
            <p:cNvCxnSpPr/>
            <p:nvPr/>
          </p:nvCxnSpPr>
          <p:spPr>
            <a:xfrm>
              <a:off x="1861455" y="3609019"/>
              <a:ext cx="432024" cy="1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/>
            <p:nvPr/>
          </p:nvCxnSpPr>
          <p:spPr>
            <a:xfrm>
              <a:off x="6948288" y="3609020"/>
              <a:ext cx="432024" cy="1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18" name="Group 17"/>
            <p:cNvGrpSpPr/>
            <p:nvPr/>
          </p:nvGrpSpPr>
          <p:grpSpPr>
            <a:xfrm>
              <a:off x="3787170" y="5363924"/>
              <a:ext cx="1569660" cy="369332"/>
              <a:chOff x="4226476" y="5291916"/>
              <a:chExt cx="1569660" cy="369332"/>
            </a:xfrm>
          </p:grpSpPr>
          <p:grpSp>
            <p:nvGrpSpPr>
              <p:cNvPr id="14" name="Group 13"/>
              <p:cNvGrpSpPr/>
              <p:nvPr/>
            </p:nvGrpSpPr>
            <p:grpSpPr>
              <a:xfrm>
                <a:off x="4283968" y="5373216"/>
                <a:ext cx="1440160" cy="216023"/>
                <a:chOff x="5953707" y="4011549"/>
                <a:chExt cx="540058" cy="216023"/>
              </a:xfrm>
            </p:grpSpPr>
            <p:cxnSp>
              <p:nvCxnSpPr>
                <p:cNvPr id="15" name="Straight Connector 14"/>
                <p:cNvCxnSpPr/>
                <p:nvPr/>
              </p:nvCxnSpPr>
              <p:spPr>
                <a:xfrm>
                  <a:off x="5953707" y="4011549"/>
                  <a:ext cx="540058" cy="0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Straight Connector 15"/>
                <p:cNvCxnSpPr/>
                <p:nvPr/>
              </p:nvCxnSpPr>
              <p:spPr>
                <a:xfrm>
                  <a:off x="5953707" y="4227572"/>
                  <a:ext cx="540058" cy="0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7" name="Rectangle 16"/>
              <p:cNvSpPr/>
              <p:nvPr/>
            </p:nvSpPr>
            <p:spPr>
              <a:xfrm>
                <a:off x="4226476" y="5291916"/>
                <a:ext cx="156966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id-ID" dirty="0" smtClean="0">
                    <a:latin typeface="Adobe Caslon Pro"/>
                  </a:rPr>
                  <a:t>Data gaji sahih</a:t>
                </a:r>
                <a:endParaRPr lang="en-US" dirty="0">
                  <a:latin typeface="Adobe Caslon Pro"/>
                </a:endParaRPr>
              </a:p>
            </p:txBody>
          </p:sp>
        </p:grpSp>
        <p:cxnSp>
          <p:nvCxnSpPr>
            <p:cNvPr id="20" name="Elbow Connector 19"/>
            <p:cNvCxnSpPr>
              <a:stCxn id="6" idx="3"/>
            </p:cNvCxnSpPr>
            <p:nvPr/>
          </p:nvCxnSpPr>
          <p:spPr>
            <a:xfrm>
              <a:off x="3779912" y="3609021"/>
              <a:ext cx="576064" cy="1764195"/>
            </a:xfrm>
            <a:prstGeom prst="bentConnector2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Elbow Connector 23"/>
            <p:cNvCxnSpPr/>
            <p:nvPr/>
          </p:nvCxnSpPr>
          <p:spPr>
            <a:xfrm rot="5400000" flipH="1" flipV="1">
              <a:off x="4338104" y="4203021"/>
              <a:ext cx="1764000" cy="576000"/>
            </a:xfrm>
            <a:prstGeom prst="bentConnector3">
              <a:avLst>
                <a:gd name="adj1" fmla="val 99807"/>
              </a:avLst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08213842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200" dirty="0" err="1"/>
              <a:t>Contoh</a:t>
            </a:r>
            <a:r>
              <a:rPr lang="en-US" sz="3200" dirty="0"/>
              <a:t> </a:t>
            </a:r>
            <a:r>
              <a:rPr lang="id-ID" sz="3200" dirty="0" smtClean="0"/>
              <a:t>DFD: </a:t>
            </a:r>
            <a:r>
              <a:rPr lang="en-US" sz="3200" dirty="0" err="1" smtClean="0"/>
              <a:t>Sistem</a:t>
            </a:r>
            <a:r>
              <a:rPr lang="en-US" sz="3200" dirty="0" smtClean="0"/>
              <a:t> </a:t>
            </a:r>
            <a:r>
              <a:rPr lang="en-US" sz="3200" dirty="0" err="1"/>
              <a:t>Informasi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/>
              <a:t>G*-FOOD ONLINE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866964" y="2222944"/>
            <a:ext cx="1260000" cy="360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Adobe Caslon Pro Bold" panose="0205070206050A020403" pitchFamily="18" charset="0"/>
              </a:rPr>
              <a:t>RESTORAN</a:t>
            </a:r>
            <a:endParaRPr lang="en-US" sz="1200" dirty="0">
              <a:solidFill>
                <a:schemeClr val="tx1"/>
              </a:solidFill>
              <a:latin typeface="Adobe Caslon Pro Bold" panose="0205070206050A020403" pitchFamily="18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5836232" y="1880944"/>
            <a:ext cx="1044000" cy="1044000"/>
            <a:chOff x="2434242" y="1772816"/>
            <a:chExt cx="1044000" cy="1044000"/>
          </a:xfrm>
        </p:grpSpPr>
        <p:sp>
          <p:nvSpPr>
            <p:cNvPr id="5" name="Oval 4"/>
            <p:cNvSpPr/>
            <p:nvPr/>
          </p:nvSpPr>
          <p:spPr>
            <a:xfrm>
              <a:off x="2434242" y="1772816"/>
              <a:ext cx="1044000" cy="1044000"/>
            </a:xfrm>
            <a:prstGeom prst="ellipse">
              <a:avLst/>
            </a:prstGeom>
            <a:solidFill>
              <a:srgbClr val="00B0F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 dirty="0">
                <a:solidFill>
                  <a:schemeClr val="tx1"/>
                </a:solidFill>
                <a:latin typeface="Adobe Caslon Pro Bold" panose="0205070206050A020403" pitchFamily="18" charset="0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2459728" y="2081983"/>
              <a:ext cx="99302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>
                  <a:latin typeface="Adobe Caslon Pro" panose="0205050205050A020403" pitchFamily="18" charset="0"/>
                </a:rPr>
                <a:t>BIODATA</a:t>
              </a:r>
            </a:p>
            <a:p>
              <a:pPr algn="ctr"/>
              <a:r>
                <a:rPr lang="en-US" sz="1200" dirty="0" smtClean="0">
                  <a:latin typeface="Adobe Caslon Pro" panose="0205050205050A020403" pitchFamily="18" charset="0"/>
                </a:rPr>
                <a:t>RESTORAN</a:t>
              </a:r>
              <a:endParaRPr lang="en-US" sz="1200" dirty="0">
                <a:latin typeface="Adobe Caslon Pro" panose="0205050205050A020403" pitchFamily="18" charset="0"/>
              </a:endParaRPr>
            </a:p>
          </p:txBody>
        </p:sp>
      </p:grpSp>
      <p:cxnSp>
        <p:nvCxnSpPr>
          <p:cNvPr id="8" name="Straight Arrow Connector 7"/>
          <p:cNvCxnSpPr/>
          <p:nvPr/>
        </p:nvCxnSpPr>
        <p:spPr>
          <a:xfrm flipV="1">
            <a:off x="5137353" y="2402944"/>
            <a:ext cx="684000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V="1">
            <a:off x="6895112" y="2402944"/>
            <a:ext cx="684000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5111531" y="1989435"/>
            <a:ext cx="6719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Adobe Caslon Pro" panose="0205050205050A020403" pitchFamily="18" charset="0"/>
              </a:rPr>
              <a:t>Input</a:t>
            </a:r>
            <a:endParaRPr lang="en-US" dirty="0">
              <a:latin typeface="Adobe Caslon Pro" panose="0205050205050A020403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832229" y="2009815"/>
            <a:ext cx="8258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Adobe Caslon Pro" panose="0205050205050A020403" pitchFamily="18" charset="0"/>
              </a:rPr>
              <a:t>Output</a:t>
            </a:r>
            <a:endParaRPr lang="en-US" dirty="0">
              <a:latin typeface="Adobe Caslon Pro" panose="0205050205050A020403" pitchFamily="18" charset="0"/>
            </a:endParaRPr>
          </a:p>
        </p:txBody>
      </p:sp>
      <p:cxnSp>
        <p:nvCxnSpPr>
          <p:cNvPr id="23" name="Straight Arrow Connector 22"/>
          <p:cNvCxnSpPr/>
          <p:nvPr/>
        </p:nvCxnSpPr>
        <p:spPr>
          <a:xfrm rot="5400000" flipV="1">
            <a:off x="8161803" y="2673457"/>
            <a:ext cx="396000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32" name="Group 31"/>
          <p:cNvGrpSpPr/>
          <p:nvPr/>
        </p:nvGrpSpPr>
        <p:grpSpPr>
          <a:xfrm>
            <a:off x="7640794" y="2215897"/>
            <a:ext cx="1420069" cy="283435"/>
            <a:chOff x="4241420" y="2425485"/>
            <a:chExt cx="1420069" cy="283435"/>
          </a:xfrm>
        </p:grpSpPr>
        <p:cxnSp>
          <p:nvCxnSpPr>
            <p:cNvPr id="33" name="Straight Connector 32"/>
            <p:cNvCxnSpPr/>
            <p:nvPr/>
          </p:nvCxnSpPr>
          <p:spPr>
            <a:xfrm>
              <a:off x="4289413" y="2708920"/>
              <a:ext cx="1296000" cy="0"/>
            </a:xfrm>
            <a:prstGeom prst="line">
              <a:avLst/>
            </a:prstGeom>
            <a:ln w="38100"/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grpSp>
          <p:nvGrpSpPr>
            <p:cNvPr id="34" name="Group 33"/>
            <p:cNvGrpSpPr/>
            <p:nvPr/>
          </p:nvGrpSpPr>
          <p:grpSpPr>
            <a:xfrm>
              <a:off x="4241420" y="2425485"/>
              <a:ext cx="1420069" cy="276999"/>
              <a:chOff x="4241420" y="2425485"/>
              <a:chExt cx="1420069" cy="276999"/>
            </a:xfrm>
          </p:grpSpPr>
          <p:cxnSp>
            <p:nvCxnSpPr>
              <p:cNvPr id="35" name="Straight Connector 34"/>
              <p:cNvCxnSpPr/>
              <p:nvPr/>
            </p:nvCxnSpPr>
            <p:spPr>
              <a:xfrm>
                <a:off x="4289413" y="2471274"/>
                <a:ext cx="1296000" cy="0"/>
              </a:xfrm>
              <a:prstGeom prst="line">
                <a:avLst/>
              </a:prstGeom>
              <a:ln w="38100"/>
            </p:spPr>
            <p:style>
              <a:lnRef idx="1">
                <a:schemeClr val="accent3"/>
              </a:lnRef>
              <a:fillRef idx="0">
                <a:schemeClr val="accent3"/>
              </a:fillRef>
              <a:effectRef idx="0">
                <a:schemeClr val="accent3"/>
              </a:effectRef>
              <a:fontRef idx="minor">
                <a:schemeClr val="tx1"/>
              </a:fontRef>
            </p:style>
          </p:cxnSp>
          <p:sp>
            <p:nvSpPr>
              <p:cNvPr id="36" name="TextBox 35"/>
              <p:cNvSpPr txBox="1"/>
              <p:nvPr/>
            </p:nvSpPr>
            <p:spPr>
              <a:xfrm>
                <a:off x="4241420" y="2425485"/>
                <a:ext cx="1420069" cy="276999"/>
              </a:xfrm>
              <a:prstGeom prst="rect">
                <a:avLst/>
              </a:prstGeom>
              <a:noFill/>
            </p:spPr>
            <p:txBody>
              <a:bodyPr wrap="none" rtlCol="0" anchor="ctr">
                <a:spAutoFit/>
              </a:bodyPr>
              <a:lstStyle/>
              <a:p>
                <a:pPr algn="ctr"/>
                <a:r>
                  <a:rPr lang="en-US" sz="1200" dirty="0" smtClean="0">
                    <a:latin typeface="Adobe Caslon Pro" panose="0205050205050A020403" pitchFamily="18" charset="0"/>
                  </a:rPr>
                  <a:t>DATA RESTORAN</a:t>
                </a:r>
                <a:endParaRPr lang="en-US" sz="1200" dirty="0">
                  <a:latin typeface="Adobe Caslon Pro" panose="0205050205050A020403" pitchFamily="18" charset="0"/>
                </a:endParaRPr>
              </a:p>
            </p:txBody>
          </p:sp>
        </p:grpSp>
      </p:grpSp>
      <p:grpSp>
        <p:nvGrpSpPr>
          <p:cNvPr id="13" name="Group 12"/>
          <p:cNvGrpSpPr/>
          <p:nvPr/>
        </p:nvGrpSpPr>
        <p:grpSpPr>
          <a:xfrm>
            <a:off x="1728794" y="2877626"/>
            <a:ext cx="7169233" cy="1044000"/>
            <a:chOff x="1728794" y="2877626"/>
            <a:chExt cx="7169233" cy="1044000"/>
          </a:xfrm>
        </p:grpSpPr>
        <p:grpSp>
          <p:nvGrpSpPr>
            <p:cNvPr id="16" name="Group 15"/>
            <p:cNvGrpSpPr/>
            <p:nvPr/>
          </p:nvGrpSpPr>
          <p:grpSpPr>
            <a:xfrm>
              <a:off x="3163736" y="3258368"/>
              <a:ext cx="1296000" cy="282516"/>
              <a:chOff x="4289413" y="2471274"/>
              <a:chExt cx="1296000" cy="282516"/>
            </a:xfrm>
          </p:grpSpPr>
          <p:cxnSp>
            <p:nvCxnSpPr>
              <p:cNvPr id="12" name="Straight Connector 11"/>
              <p:cNvCxnSpPr/>
              <p:nvPr/>
            </p:nvCxnSpPr>
            <p:spPr>
              <a:xfrm>
                <a:off x="4289413" y="2708920"/>
                <a:ext cx="1296000" cy="0"/>
              </a:xfrm>
              <a:prstGeom prst="line">
                <a:avLst/>
              </a:prstGeom>
              <a:ln w="38100"/>
            </p:spPr>
            <p:style>
              <a:lnRef idx="1">
                <a:schemeClr val="accent3"/>
              </a:lnRef>
              <a:fillRef idx="0">
                <a:schemeClr val="accent3"/>
              </a:fillRef>
              <a:effectRef idx="0">
                <a:schemeClr val="accent3"/>
              </a:effectRef>
              <a:fontRef idx="minor">
                <a:schemeClr val="tx1"/>
              </a:fontRef>
            </p:style>
          </p:cxnSp>
          <p:grpSp>
            <p:nvGrpSpPr>
              <p:cNvPr id="15" name="Group 14"/>
              <p:cNvGrpSpPr/>
              <p:nvPr/>
            </p:nvGrpSpPr>
            <p:grpSpPr>
              <a:xfrm>
                <a:off x="4289413" y="2471274"/>
                <a:ext cx="1296000" cy="282516"/>
                <a:chOff x="4289413" y="2471274"/>
                <a:chExt cx="1296000" cy="282516"/>
              </a:xfrm>
            </p:grpSpPr>
            <p:cxnSp>
              <p:nvCxnSpPr>
                <p:cNvPr id="11" name="Straight Connector 10"/>
                <p:cNvCxnSpPr/>
                <p:nvPr/>
              </p:nvCxnSpPr>
              <p:spPr>
                <a:xfrm>
                  <a:off x="4289413" y="2471274"/>
                  <a:ext cx="1296000" cy="0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  <p:sp>
              <p:nvSpPr>
                <p:cNvPr id="14" name="TextBox 13"/>
                <p:cNvSpPr txBox="1"/>
                <p:nvPr/>
              </p:nvSpPr>
              <p:spPr>
                <a:xfrm>
                  <a:off x="4371074" y="2476791"/>
                  <a:ext cx="1132682" cy="276999"/>
                </a:xfrm>
                <a:prstGeom prst="rect">
                  <a:avLst/>
                </a:prstGeom>
                <a:noFill/>
              </p:spPr>
              <p:txBody>
                <a:bodyPr wrap="none" rtlCol="0" anchor="ctr">
                  <a:spAutoFit/>
                </a:bodyPr>
                <a:lstStyle/>
                <a:p>
                  <a:pPr algn="ctr"/>
                  <a:r>
                    <a:rPr lang="en-US" sz="1200" dirty="0" smtClean="0">
                      <a:latin typeface="Adobe Caslon Pro" panose="0205050205050A020403" pitchFamily="18" charset="0"/>
                    </a:rPr>
                    <a:t>DATA ORDER</a:t>
                  </a:r>
                  <a:endParaRPr lang="en-US" sz="1200" dirty="0">
                    <a:latin typeface="Adobe Caslon Pro" panose="0205050205050A020403" pitchFamily="18" charset="0"/>
                  </a:endParaRPr>
                </a:p>
              </p:txBody>
            </p:sp>
          </p:grpSp>
        </p:grpSp>
        <p:grpSp>
          <p:nvGrpSpPr>
            <p:cNvPr id="19" name="Group 18"/>
            <p:cNvGrpSpPr/>
            <p:nvPr/>
          </p:nvGrpSpPr>
          <p:grpSpPr>
            <a:xfrm>
              <a:off x="7821578" y="2877626"/>
              <a:ext cx="1076449" cy="1044000"/>
              <a:chOff x="2418019" y="1772816"/>
              <a:chExt cx="1076449" cy="1044000"/>
            </a:xfrm>
          </p:grpSpPr>
          <p:sp>
            <p:nvSpPr>
              <p:cNvPr id="20" name="Oval 19"/>
              <p:cNvSpPr/>
              <p:nvPr/>
            </p:nvSpPr>
            <p:spPr>
              <a:xfrm>
                <a:off x="2434242" y="1772816"/>
                <a:ext cx="1044000" cy="1044000"/>
              </a:xfrm>
              <a:prstGeom prst="ellipse">
                <a:avLst/>
              </a:prstGeom>
              <a:solidFill>
                <a:srgbClr val="00B0F0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 dirty="0">
                  <a:solidFill>
                    <a:schemeClr val="tx1"/>
                  </a:solidFill>
                  <a:latin typeface="Adobe Caslon Pro Bold" panose="0205070206050A020403" pitchFamily="18" charset="0"/>
                </a:endParaRPr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2418019" y="2081983"/>
                <a:ext cx="107644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200" dirty="0" smtClean="0">
                    <a:latin typeface="Adobe Caslon Pro" panose="0205050205050A020403" pitchFamily="18" charset="0"/>
                  </a:rPr>
                  <a:t>TAMPILKAN</a:t>
                </a:r>
              </a:p>
              <a:p>
                <a:pPr algn="ctr"/>
                <a:r>
                  <a:rPr lang="en-US" sz="1200" dirty="0" smtClean="0">
                    <a:latin typeface="Adobe Caslon Pro" panose="0205050205050A020403" pitchFamily="18" charset="0"/>
                  </a:rPr>
                  <a:t>DATA</a:t>
                </a:r>
              </a:p>
              <a:p>
                <a:pPr algn="ctr"/>
                <a:r>
                  <a:rPr lang="en-US" sz="1200" dirty="0" smtClean="0">
                    <a:latin typeface="Adobe Caslon Pro" panose="0205050205050A020403" pitchFamily="18" charset="0"/>
                  </a:rPr>
                  <a:t>RESTORAN</a:t>
                </a:r>
                <a:endParaRPr lang="en-US" sz="1200" dirty="0">
                  <a:latin typeface="Adobe Caslon Pro" panose="0205050205050A020403" pitchFamily="18" charset="0"/>
                </a:endParaRPr>
              </a:p>
            </p:txBody>
          </p:sp>
        </p:grpSp>
        <p:sp>
          <p:nvSpPr>
            <p:cNvPr id="22" name="Rectangle 21"/>
            <p:cNvSpPr/>
            <p:nvPr/>
          </p:nvSpPr>
          <p:spPr>
            <a:xfrm>
              <a:off x="6213620" y="3219626"/>
              <a:ext cx="1260000" cy="360000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>
                  <a:solidFill>
                    <a:schemeClr val="tx1"/>
                  </a:solidFill>
                  <a:latin typeface="Adobe Caslon Pro Bold" panose="0205070206050A020403" pitchFamily="18" charset="0"/>
                </a:rPr>
                <a:t>CUSTOMER</a:t>
              </a:r>
              <a:endParaRPr lang="en-US" sz="1200" dirty="0">
                <a:solidFill>
                  <a:schemeClr val="tx1"/>
                </a:solidFill>
                <a:latin typeface="Adobe Caslon Pro Bold" panose="0205070206050A020403" pitchFamily="18" charset="0"/>
              </a:endParaRPr>
            </a:p>
          </p:txBody>
        </p:sp>
        <p:cxnSp>
          <p:nvCxnSpPr>
            <p:cNvPr id="24" name="Straight Arrow Connector 23"/>
            <p:cNvCxnSpPr/>
            <p:nvPr/>
          </p:nvCxnSpPr>
          <p:spPr>
            <a:xfrm rot="10800000" flipV="1">
              <a:off x="7471091" y="3399626"/>
              <a:ext cx="324000" cy="0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/>
            <p:nvPr/>
          </p:nvCxnSpPr>
          <p:spPr>
            <a:xfrm rot="10800000" flipV="1">
              <a:off x="5892149" y="3399626"/>
              <a:ext cx="324000" cy="0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Arrow Connector 30"/>
            <p:cNvCxnSpPr/>
            <p:nvPr/>
          </p:nvCxnSpPr>
          <p:spPr>
            <a:xfrm rot="10800000" flipV="1">
              <a:off x="4457207" y="3399626"/>
              <a:ext cx="396000" cy="0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/>
            <p:nvPr/>
          </p:nvCxnSpPr>
          <p:spPr>
            <a:xfrm rot="10800000" flipV="1">
              <a:off x="2770265" y="3399626"/>
              <a:ext cx="396000" cy="0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44" name="Group 43"/>
            <p:cNvGrpSpPr/>
            <p:nvPr/>
          </p:nvGrpSpPr>
          <p:grpSpPr>
            <a:xfrm>
              <a:off x="4850678" y="2877626"/>
              <a:ext cx="1044000" cy="1044000"/>
              <a:chOff x="2434242" y="1772816"/>
              <a:chExt cx="1044000" cy="1044000"/>
            </a:xfrm>
          </p:grpSpPr>
          <p:sp>
            <p:nvSpPr>
              <p:cNvPr id="45" name="Oval 44"/>
              <p:cNvSpPr/>
              <p:nvPr/>
            </p:nvSpPr>
            <p:spPr>
              <a:xfrm>
                <a:off x="2434242" y="1772816"/>
                <a:ext cx="1044000" cy="1044000"/>
              </a:xfrm>
              <a:prstGeom prst="ellipse">
                <a:avLst/>
              </a:prstGeom>
              <a:solidFill>
                <a:srgbClr val="00B0F0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 dirty="0">
                  <a:solidFill>
                    <a:schemeClr val="tx1"/>
                  </a:solidFill>
                  <a:latin typeface="Adobe Caslon Pro Bold" panose="0205070206050A020403" pitchFamily="18" charset="0"/>
                </a:endParaRPr>
              </a:p>
            </p:txBody>
          </p:sp>
          <p:sp>
            <p:nvSpPr>
              <p:cNvPr id="46" name="TextBox 45"/>
              <p:cNvSpPr txBox="1"/>
              <p:nvPr/>
            </p:nvSpPr>
            <p:spPr>
              <a:xfrm>
                <a:off x="2517662" y="2081983"/>
                <a:ext cx="87716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200" dirty="0" smtClean="0">
                    <a:latin typeface="Adobe Caslon Pro" panose="0205050205050A020403" pitchFamily="18" charset="0"/>
                  </a:rPr>
                  <a:t>ORDER</a:t>
                </a:r>
              </a:p>
              <a:p>
                <a:pPr algn="ctr"/>
                <a:r>
                  <a:rPr lang="en-US" sz="1200" dirty="0" smtClean="0">
                    <a:latin typeface="Adobe Caslon Pro" panose="0205050205050A020403" pitchFamily="18" charset="0"/>
                  </a:rPr>
                  <a:t>REQUEST</a:t>
                </a:r>
                <a:endParaRPr lang="en-US" sz="1200" dirty="0">
                  <a:latin typeface="Adobe Caslon Pro" panose="0205050205050A020403" pitchFamily="18" charset="0"/>
                </a:endParaRPr>
              </a:p>
            </p:txBody>
          </p:sp>
        </p:grpSp>
        <p:grpSp>
          <p:nvGrpSpPr>
            <p:cNvPr id="37" name="Group 36"/>
            <p:cNvGrpSpPr/>
            <p:nvPr/>
          </p:nvGrpSpPr>
          <p:grpSpPr>
            <a:xfrm>
              <a:off x="1728794" y="2877626"/>
              <a:ext cx="1044000" cy="1044000"/>
              <a:chOff x="2434242" y="1772816"/>
              <a:chExt cx="1044000" cy="1044000"/>
            </a:xfrm>
          </p:grpSpPr>
          <p:sp>
            <p:nvSpPr>
              <p:cNvPr id="38" name="Oval 37"/>
              <p:cNvSpPr/>
              <p:nvPr/>
            </p:nvSpPr>
            <p:spPr>
              <a:xfrm>
                <a:off x="2434242" y="1772816"/>
                <a:ext cx="1044000" cy="1044000"/>
              </a:xfrm>
              <a:prstGeom prst="ellipse">
                <a:avLst/>
              </a:prstGeom>
              <a:solidFill>
                <a:srgbClr val="00B0F0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 dirty="0">
                  <a:solidFill>
                    <a:schemeClr val="tx1"/>
                  </a:solidFill>
                  <a:latin typeface="Adobe Caslon Pro Bold" panose="0205070206050A020403" pitchFamily="18" charset="0"/>
                </a:endParaRPr>
              </a:p>
            </p:txBody>
          </p:sp>
          <p:sp>
            <p:nvSpPr>
              <p:cNvPr id="39" name="TextBox 38"/>
              <p:cNvSpPr txBox="1"/>
              <p:nvPr/>
            </p:nvSpPr>
            <p:spPr>
              <a:xfrm>
                <a:off x="2603423" y="2081983"/>
                <a:ext cx="70564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200" dirty="0" smtClean="0">
                    <a:latin typeface="Adobe Caslon Pro" panose="0205050205050A020403" pitchFamily="18" charset="0"/>
                  </a:rPr>
                  <a:t>CEK </a:t>
                </a:r>
              </a:p>
              <a:p>
                <a:pPr algn="ctr"/>
                <a:r>
                  <a:rPr lang="en-US" sz="1200" dirty="0" smtClean="0">
                    <a:latin typeface="Adobe Caslon Pro" panose="0205050205050A020403" pitchFamily="18" charset="0"/>
                  </a:rPr>
                  <a:t>ORDER</a:t>
                </a:r>
                <a:endParaRPr lang="en-US" sz="1200" dirty="0">
                  <a:latin typeface="Adobe Caslon Pro" panose="0205050205050A020403" pitchFamily="18" charset="0"/>
                </a:endParaRPr>
              </a:p>
            </p:txBody>
          </p:sp>
        </p:grpSp>
      </p:grpSp>
      <p:cxnSp>
        <p:nvCxnSpPr>
          <p:cNvPr id="59" name="Straight Arrow Connector 58"/>
          <p:cNvCxnSpPr/>
          <p:nvPr/>
        </p:nvCxnSpPr>
        <p:spPr>
          <a:xfrm rot="10800000" flipV="1">
            <a:off x="1404794" y="3399626"/>
            <a:ext cx="324000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54" name="Group 53"/>
          <p:cNvGrpSpPr/>
          <p:nvPr/>
        </p:nvGrpSpPr>
        <p:grpSpPr>
          <a:xfrm>
            <a:off x="180577" y="3276367"/>
            <a:ext cx="1296000" cy="282516"/>
            <a:chOff x="4289413" y="2471274"/>
            <a:chExt cx="1296000" cy="282516"/>
          </a:xfrm>
        </p:grpSpPr>
        <p:cxnSp>
          <p:nvCxnSpPr>
            <p:cNvPr id="55" name="Straight Connector 54"/>
            <p:cNvCxnSpPr/>
            <p:nvPr/>
          </p:nvCxnSpPr>
          <p:spPr>
            <a:xfrm>
              <a:off x="4289413" y="2708920"/>
              <a:ext cx="1296000" cy="0"/>
            </a:xfrm>
            <a:prstGeom prst="line">
              <a:avLst/>
            </a:prstGeom>
            <a:ln w="38100"/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grpSp>
          <p:nvGrpSpPr>
            <p:cNvPr id="56" name="Group 55"/>
            <p:cNvGrpSpPr/>
            <p:nvPr/>
          </p:nvGrpSpPr>
          <p:grpSpPr>
            <a:xfrm>
              <a:off x="4289413" y="2471274"/>
              <a:ext cx="1296000" cy="282516"/>
              <a:chOff x="4289413" y="2471274"/>
              <a:chExt cx="1296000" cy="282516"/>
            </a:xfrm>
          </p:grpSpPr>
          <p:cxnSp>
            <p:nvCxnSpPr>
              <p:cNvPr id="57" name="Straight Connector 56"/>
              <p:cNvCxnSpPr/>
              <p:nvPr/>
            </p:nvCxnSpPr>
            <p:spPr>
              <a:xfrm>
                <a:off x="4289413" y="2471274"/>
                <a:ext cx="1296000" cy="0"/>
              </a:xfrm>
              <a:prstGeom prst="line">
                <a:avLst/>
              </a:prstGeom>
              <a:ln w="38100"/>
            </p:spPr>
            <p:style>
              <a:lnRef idx="1">
                <a:schemeClr val="accent3"/>
              </a:lnRef>
              <a:fillRef idx="0">
                <a:schemeClr val="accent3"/>
              </a:fillRef>
              <a:effectRef idx="0">
                <a:schemeClr val="accent3"/>
              </a:effectRef>
              <a:fontRef idx="minor">
                <a:schemeClr val="tx1"/>
              </a:fontRef>
            </p:style>
          </p:cxnSp>
          <p:sp>
            <p:nvSpPr>
              <p:cNvPr id="58" name="TextBox 57"/>
              <p:cNvSpPr txBox="1"/>
              <p:nvPr/>
            </p:nvSpPr>
            <p:spPr>
              <a:xfrm>
                <a:off x="4371076" y="2476791"/>
                <a:ext cx="1132682" cy="276999"/>
              </a:xfrm>
              <a:prstGeom prst="rect">
                <a:avLst/>
              </a:prstGeom>
              <a:noFill/>
            </p:spPr>
            <p:txBody>
              <a:bodyPr wrap="none" rtlCol="0" anchor="ctr">
                <a:spAutoFit/>
              </a:bodyPr>
              <a:lstStyle/>
              <a:p>
                <a:pPr algn="ctr"/>
                <a:r>
                  <a:rPr lang="en-US" sz="1200" dirty="0" smtClean="0">
                    <a:latin typeface="Adobe Caslon Pro" panose="0205050205050A020403" pitchFamily="18" charset="0"/>
                  </a:rPr>
                  <a:t>DATA ORDER</a:t>
                </a:r>
                <a:endParaRPr lang="en-US" sz="1200" dirty="0">
                  <a:latin typeface="Adobe Caslon Pro" panose="0205050205050A020403" pitchFamily="18" charset="0"/>
                </a:endParaRPr>
              </a:p>
            </p:txBody>
          </p:sp>
        </p:grpSp>
      </p:grpSp>
      <p:cxnSp>
        <p:nvCxnSpPr>
          <p:cNvPr id="60" name="Straight Arrow Connector 59"/>
          <p:cNvCxnSpPr/>
          <p:nvPr/>
        </p:nvCxnSpPr>
        <p:spPr>
          <a:xfrm rot="5400000" flipV="1">
            <a:off x="666577" y="3728226"/>
            <a:ext cx="324000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61" name="Group 60"/>
          <p:cNvGrpSpPr/>
          <p:nvPr/>
        </p:nvGrpSpPr>
        <p:grpSpPr>
          <a:xfrm>
            <a:off x="306577" y="3897569"/>
            <a:ext cx="1044000" cy="1044000"/>
            <a:chOff x="2434242" y="1772816"/>
            <a:chExt cx="1044000" cy="1044000"/>
          </a:xfrm>
        </p:grpSpPr>
        <p:sp>
          <p:nvSpPr>
            <p:cNvPr id="62" name="Oval 61"/>
            <p:cNvSpPr/>
            <p:nvPr/>
          </p:nvSpPr>
          <p:spPr>
            <a:xfrm>
              <a:off x="2434242" y="1772816"/>
              <a:ext cx="1044000" cy="1044000"/>
            </a:xfrm>
            <a:prstGeom prst="ellipse">
              <a:avLst/>
            </a:prstGeom>
            <a:solidFill>
              <a:srgbClr val="00B0F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 dirty="0">
                <a:solidFill>
                  <a:schemeClr val="tx1"/>
                </a:solidFill>
                <a:latin typeface="Adobe Caslon Pro Bold" panose="0205070206050A020403" pitchFamily="18" charset="0"/>
              </a:endParaRPr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2463963" y="2081983"/>
              <a:ext cx="98456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>
                  <a:latin typeface="Adobe Caslon Pro" panose="0205050205050A020403" pitchFamily="18" charset="0"/>
                </a:rPr>
                <a:t>ORDER</a:t>
              </a:r>
            </a:p>
            <a:p>
              <a:pPr algn="ctr"/>
              <a:r>
                <a:rPr lang="en-US" sz="1200" dirty="0" smtClean="0">
                  <a:latin typeface="Adobe Caslon Pro" panose="0205050205050A020403" pitchFamily="18" charset="0"/>
                </a:rPr>
                <a:t>MAKANAN</a:t>
              </a:r>
              <a:endParaRPr lang="en-US" sz="1200" dirty="0">
                <a:latin typeface="Adobe Caslon Pro" panose="0205050205050A020403" pitchFamily="18" charset="0"/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180577" y="5301208"/>
            <a:ext cx="1296000" cy="282516"/>
            <a:chOff x="528423" y="5811221"/>
            <a:chExt cx="1296000" cy="282516"/>
          </a:xfrm>
        </p:grpSpPr>
        <p:cxnSp>
          <p:nvCxnSpPr>
            <p:cNvPr id="67" name="Straight Connector 66"/>
            <p:cNvCxnSpPr/>
            <p:nvPr/>
          </p:nvCxnSpPr>
          <p:spPr>
            <a:xfrm>
              <a:off x="528423" y="6048867"/>
              <a:ext cx="1296000" cy="0"/>
            </a:xfrm>
            <a:prstGeom prst="line">
              <a:avLst/>
            </a:prstGeom>
            <a:ln w="38100"/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grpSp>
          <p:nvGrpSpPr>
            <p:cNvPr id="68" name="Group 67"/>
            <p:cNvGrpSpPr/>
            <p:nvPr/>
          </p:nvGrpSpPr>
          <p:grpSpPr>
            <a:xfrm>
              <a:off x="528423" y="5811221"/>
              <a:ext cx="1296000" cy="282516"/>
              <a:chOff x="4289413" y="2471274"/>
              <a:chExt cx="1296000" cy="282516"/>
            </a:xfrm>
          </p:grpSpPr>
          <p:cxnSp>
            <p:nvCxnSpPr>
              <p:cNvPr id="69" name="Straight Connector 68"/>
              <p:cNvCxnSpPr/>
              <p:nvPr/>
            </p:nvCxnSpPr>
            <p:spPr>
              <a:xfrm>
                <a:off x="4289413" y="2471274"/>
                <a:ext cx="1296000" cy="0"/>
              </a:xfrm>
              <a:prstGeom prst="line">
                <a:avLst/>
              </a:prstGeom>
              <a:ln w="38100"/>
            </p:spPr>
            <p:style>
              <a:lnRef idx="1">
                <a:schemeClr val="accent3"/>
              </a:lnRef>
              <a:fillRef idx="0">
                <a:schemeClr val="accent3"/>
              </a:fillRef>
              <a:effectRef idx="0">
                <a:schemeClr val="accent3"/>
              </a:effectRef>
              <a:fontRef idx="minor">
                <a:schemeClr val="tx1"/>
              </a:fontRef>
            </p:style>
          </p:cxnSp>
          <p:sp>
            <p:nvSpPr>
              <p:cNvPr id="70" name="TextBox 69"/>
              <p:cNvSpPr txBox="1"/>
              <p:nvPr/>
            </p:nvSpPr>
            <p:spPr>
              <a:xfrm>
                <a:off x="4345427" y="2476791"/>
                <a:ext cx="1183978" cy="276999"/>
              </a:xfrm>
              <a:prstGeom prst="rect">
                <a:avLst/>
              </a:prstGeom>
              <a:noFill/>
            </p:spPr>
            <p:txBody>
              <a:bodyPr wrap="none" rtlCol="0" anchor="ctr">
                <a:spAutoFit/>
              </a:bodyPr>
              <a:lstStyle/>
              <a:p>
                <a:pPr algn="ctr"/>
                <a:r>
                  <a:rPr lang="en-US" sz="1200" dirty="0" smtClean="0">
                    <a:latin typeface="Adobe Caslon Pro" panose="0205050205050A020403" pitchFamily="18" charset="0"/>
                  </a:rPr>
                  <a:t>DATA DRIVER</a:t>
                </a:r>
                <a:endParaRPr lang="en-US" sz="1200" dirty="0">
                  <a:latin typeface="Adobe Caslon Pro" panose="0205050205050A020403" pitchFamily="18" charset="0"/>
                </a:endParaRPr>
              </a:p>
            </p:txBody>
          </p:sp>
        </p:grpSp>
      </p:grpSp>
      <p:cxnSp>
        <p:nvCxnSpPr>
          <p:cNvPr id="71" name="Straight Arrow Connector 70"/>
          <p:cNvCxnSpPr/>
          <p:nvPr/>
        </p:nvCxnSpPr>
        <p:spPr>
          <a:xfrm rot="16200000" flipV="1">
            <a:off x="666577" y="5103168"/>
            <a:ext cx="324000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Elbow Connector 41"/>
          <p:cNvCxnSpPr>
            <a:stCxn id="38" idx="4"/>
            <a:endCxn id="22" idx="2"/>
          </p:cNvCxnSpPr>
          <p:nvPr/>
        </p:nvCxnSpPr>
        <p:spPr>
          <a:xfrm rot="5400000" flipH="1" flipV="1">
            <a:off x="4376207" y="1454213"/>
            <a:ext cx="342000" cy="4592826"/>
          </a:xfrm>
          <a:prstGeom prst="bentConnector3">
            <a:avLst>
              <a:gd name="adj1" fmla="val -66842"/>
            </a:avLst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1" name="Rectangle 80"/>
          <p:cNvSpPr/>
          <p:nvPr/>
        </p:nvSpPr>
        <p:spPr>
          <a:xfrm>
            <a:off x="2968264" y="3846976"/>
            <a:ext cx="35074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 smtClean="0">
                <a:latin typeface="Adobe Caslon Pro" panose="0205050205050A020403" pitchFamily="18" charset="0"/>
              </a:rPr>
              <a:t>Jika</a:t>
            </a:r>
            <a:r>
              <a:rPr lang="en-US" dirty="0" smtClean="0">
                <a:latin typeface="Adobe Caslon Pro" panose="0205050205050A020403" pitchFamily="18" charset="0"/>
              </a:rPr>
              <a:t> </a:t>
            </a:r>
            <a:r>
              <a:rPr lang="en-US" dirty="0" err="1" smtClean="0">
                <a:latin typeface="Adobe Caslon Pro" panose="0205050205050A020403" pitchFamily="18" charset="0"/>
              </a:rPr>
              <a:t>Restoran</a:t>
            </a:r>
            <a:r>
              <a:rPr lang="en-US" dirty="0" smtClean="0">
                <a:latin typeface="Adobe Caslon Pro" panose="0205050205050A020403" pitchFamily="18" charset="0"/>
              </a:rPr>
              <a:t> </a:t>
            </a:r>
            <a:r>
              <a:rPr lang="en-US" dirty="0" err="1" smtClean="0">
                <a:latin typeface="Adobe Caslon Pro" panose="0205050205050A020403" pitchFamily="18" charset="0"/>
              </a:rPr>
              <a:t>tutup</a:t>
            </a:r>
            <a:r>
              <a:rPr lang="en-US" dirty="0" smtClean="0">
                <a:latin typeface="Adobe Caslon Pro" panose="0205050205050A020403" pitchFamily="18" charset="0"/>
              </a:rPr>
              <a:t>/ </a:t>
            </a:r>
            <a:r>
              <a:rPr lang="en-US" dirty="0" err="1" smtClean="0">
                <a:latin typeface="Adobe Caslon Pro" panose="0205050205050A020403" pitchFamily="18" charset="0"/>
              </a:rPr>
              <a:t>makanan</a:t>
            </a:r>
            <a:r>
              <a:rPr lang="en-US" dirty="0" smtClean="0">
                <a:latin typeface="Adobe Caslon Pro" panose="0205050205050A020403" pitchFamily="18" charset="0"/>
              </a:rPr>
              <a:t> </a:t>
            </a:r>
            <a:r>
              <a:rPr lang="en-US" dirty="0" err="1" smtClean="0">
                <a:latin typeface="Adobe Caslon Pro" panose="0205050205050A020403" pitchFamily="18" charset="0"/>
              </a:rPr>
              <a:t>habis</a:t>
            </a:r>
            <a:endParaRPr lang="en-US" dirty="0">
              <a:latin typeface="Adobe Caslon Pro" panose="0205050205050A020403" pitchFamily="18" charset="0"/>
            </a:endParaRPr>
          </a:p>
        </p:txBody>
      </p:sp>
      <p:cxnSp>
        <p:nvCxnSpPr>
          <p:cNvPr id="76" name="Elbow Connector 75"/>
          <p:cNvCxnSpPr>
            <a:endCxn id="38" idx="0"/>
          </p:cNvCxnSpPr>
          <p:nvPr/>
        </p:nvCxnSpPr>
        <p:spPr>
          <a:xfrm rot="10800000" flipV="1">
            <a:off x="2250795" y="2664476"/>
            <a:ext cx="3641357" cy="213150"/>
          </a:xfrm>
          <a:prstGeom prst="bentConnector2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8" name="Rectangle 87"/>
          <p:cNvSpPr/>
          <p:nvPr/>
        </p:nvSpPr>
        <p:spPr>
          <a:xfrm>
            <a:off x="1709752" y="5240845"/>
            <a:ext cx="1260000" cy="360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Adobe Caslon Pro Bold" panose="0205070206050A020403" pitchFamily="18" charset="0"/>
              </a:rPr>
              <a:t>DRIVER</a:t>
            </a:r>
            <a:endParaRPr lang="en-US" sz="1200" dirty="0">
              <a:solidFill>
                <a:schemeClr val="tx1"/>
              </a:solidFill>
              <a:latin typeface="Adobe Caslon Pro Bold" panose="0205070206050A020403" pitchFamily="18" charset="0"/>
            </a:endParaRPr>
          </a:p>
        </p:txBody>
      </p:sp>
      <p:grpSp>
        <p:nvGrpSpPr>
          <p:cNvPr id="93" name="Group 92"/>
          <p:cNvGrpSpPr/>
          <p:nvPr/>
        </p:nvGrpSpPr>
        <p:grpSpPr>
          <a:xfrm>
            <a:off x="3335395" y="4251702"/>
            <a:ext cx="1044000" cy="1044000"/>
            <a:chOff x="2434242" y="1772816"/>
            <a:chExt cx="1044000" cy="1044000"/>
          </a:xfrm>
        </p:grpSpPr>
        <p:sp>
          <p:nvSpPr>
            <p:cNvPr id="94" name="Oval 93"/>
            <p:cNvSpPr/>
            <p:nvPr/>
          </p:nvSpPr>
          <p:spPr>
            <a:xfrm>
              <a:off x="2434242" y="1772816"/>
              <a:ext cx="1044000" cy="1044000"/>
            </a:xfrm>
            <a:prstGeom prst="ellipse">
              <a:avLst/>
            </a:prstGeom>
            <a:solidFill>
              <a:srgbClr val="00B0F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 dirty="0">
                <a:solidFill>
                  <a:schemeClr val="tx1"/>
                </a:solidFill>
                <a:latin typeface="Adobe Caslon Pro Bold" panose="0205070206050A020403" pitchFamily="18" charset="0"/>
              </a:endParaRPr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2467168" y="2081983"/>
              <a:ext cx="97815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>
                  <a:latin typeface="Adobe Caslon Pro" panose="0205050205050A020403" pitchFamily="18" charset="0"/>
                </a:rPr>
                <a:t>TRACKING</a:t>
              </a:r>
            </a:p>
            <a:p>
              <a:pPr algn="ctr"/>
              <a:r>
                <a:rPr lang="en-US" sz="1200" dirty="0" smtClean="0">
                  <a:latin typeface="Adobe Caslon Pro" panose="0205050205050A020403" pitchFamily="18" charset="0"/>
                </a:rPr>
                <a:t>ORDER</a:t>
              </a:r>
              <a:endParaRPr lang="en-US" sz="1200" dirty="0">
                <a:latin typeface="Adobe Caslon Pro" panose="0205050205050A020403" pitchFamily="18" charset="0"/>
              </a:endParaRPr>
            </a:p>
          </p:txBody>
        </p:sp>
      </p:grpSp>
      <p:grpSp>
        <p:nvGrpSpPr>
          <p:cNvPr id="99" name="Group 98"/>
          <p:cNvGrpSpPr/>
          <p:nvPr/>
        </p:nvGrpSpPr>
        <p:grpSpPr>
          <a:xfrm>
            <a:off x="3288169" y="5412281"/>
            <a:ext cx="1138453" cy="1044000"/>
            <a:chOff x="2387021" y="1772816"/>
            <a:chExt cx="1138453" cy="1044000"/>
          </a:xfrm>
        </p:grpSpPr>
        <p:sp>
          <p:nvSpPr>
            <p:cNvPr id="100" name="Oval 99"/>
            <p:cNvSpPr/>
            <p:nvPr/>
          </p:nvSpPr>
          <p:spPr>
            <a:xfrm>
              <a:off x="2434242" y="1772816"/>
              <a:ext cx="1044000" cy="1044000"/>
            </a:xfrm>
            <a:prstGeom prst="ellipse">
              <a:avLst/>
            </a:prstGeom>
            <a:solidFill>
              <a:srgbClr val="00B0F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 dirty="0">
                <a:solidFill>
                  <a:schemeClr val="tx1"/>
                </a:solidFill>
                <a:latin typeface="Adobe Caslon Pro Bold" panose="0205070206050A020403" pitchFamily="18" charset="0"/>
              </a:endParaRPr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2387021" y="2081983"/>
              <a:ext cx="113845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>
                  <a:latin typeface="Adobe Caslon Pro" panose="0205050205050A020403" pitchFamily="18" charset="0"/>
                </a:rPr>
                <a:t>KONFIRMASI</a:t>
              </a:r>
            </a:p>
            <a:p>
              <a:pPr algn="ctr"/>
              <a:r>
                <a:rPr lang="en-US" sz="1200" dirty="0" smtClean="0">
                  <a:latin typeface="Adobe Caslon Pro" panose="0205050205050A020403" pitchFamily="18" charset="0"/>
                </a:rPr>
                <a:t>ORDER</a:t>
              </a:r>
              <a:endParaRPr lang="en-US" sz="1200" dirty="0">
                <a:latin typeface="Adobe Caslon Pro" panose="0205050205050A020403" pitchFamily="18" charset="0"/>
              </a:endParaRPr>
            </a:p>
          </p:txBody>
        </p:sp>
      </p:grpSp>
      <p:cxnSp>
        <p:nvCxnSpPr>
          <p:cNvPr id="84" name="Elbow Connector 83"/>
          <p:cNvCxnSpPr>
            <a:stCxn id="63" idx="3"/>
          </p:cNvCxnSpPr>
          <p:nvPr/>
        </p:nvCxnSpPr>
        <p:spPr>
          <a:xfrm>
            <a:off x="1320863" y="4437569"/>
            <a:ext cx="1018889" cy="782892"/>
          </a:xfrm>
          <a:prstGeom prst="bentConnector3">
            <a:avLst>
              <a:gd name="adj1" fmla="val 50000"/>
            </a:avLst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05" name="Group 104"/>
          <p:cNvGrpSpPr/>
          <p:nvPr/>
        </p:nvGrpSpPr>
        <p:grpSpPr>
          <a:xfrm>
            <a:off x="3004750" y="5087955"/>
            <a:ext cx="425580" cy="758471"/>
            <a:chOff x="3004750" y="5087955"/>
            <a:chExt cx="425580" cy="758471"/>
          </a:xfrm>
        </p:grpSpPr>
        <p:cxnSp>
          <p:nvCxnSpPr>
            <p:cNvPr id="92" name="Straight Arrow Connector 91"/>
            <p:cNvCxnSpPr/>
            <p:nvPr/>
          </p:nvCxnSpPr>
          <p:spPr>
            <a:xfrm flipV="1">
              <a:off x="3004750" y="5087955"/>
              <a:ext cx="425580" cy="334771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2" name="Straight Arrow Connector 101"/>
            <p:cNvCxnSpPr/>
            <p:nvPr/>
          </p:nvCxnSpPr>
          <p:spPr>
            <a:xfrm rot="5400000" flipV="1">
              <a:off x="2959346" y="5466250"/>
              <a:ext cx="425580" cy="334771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106" name="Straight Arrow Connector 105"/>
          <p:cNvCxnSpPr/>
          <p:nvPr/>
        </p:nvCxnSpPr>
        <p:spPr>
          <a:xfrm rot="10800000" flipH="1" flipV="1">
            <a:off x="4418699" y="4797152"/>
            <a:ext cx="324000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7" name="Straight Arrow Connector 106"/>
          <p:cNvCxnSpPr/>
          <p:nvPr/>
        </p:nvCxnSpPr>
        <p:spPr>
          <a:xfrm rot="10800000" flipH="1" flipV="1">
            <a:off x="4418699" y="5949280"/>
            <a:ext cx="324000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15" name="Group 114"/>
          <p:cNvGrpSpPr/>
          <p:nvPr/>
        </p:nvGrpSpPr>
        <p:grpSpPr>
          <a:xfrm>
            <a:off x="4729296" y="4611459"/>
            <a:ext cx="1785104" cy="378251"/>
            <a:chOff x="5040203" y="5023077"/>
            <a:chExt cx="1785104" cy="378251"/>
          </a:xfrm>
        </p:grpSpPr>
        <p:cxnSp>
          <p:nvCxnSpPr>
            <p:cNvPr id="112" name="Straight Connector 111"/>
            <p:cNvCxnSpPr/>
            <p:nvPr/>
          </p:nvCxnSpPr>
          <p:spPr>
            <a:xfrm>
              <a:off x="5122755" y="5023077"/>
              <a:ext cx="1620000" cy="0"/>
            </a:xfrm>
            <a:prstGeom prst="line">
              <a:avLst/>
            </a:prstGeom>
            <a:ln w="38100"/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sp>
          <p:nvSpPr>
            <p:cNvPr id="113" name="TextBox 112"/>
            <p:cNvSpPr txBox="1"/>
            <p:nvPr/>
          </p:nvSpPr>
          <p:spPr>
            <a:xfrm>
              <a:off x="5040203" y="5124329"/>
              <a:ext cx="1785104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1200" dirty="0" smtClean="0">
                  <a:latin typeface="Adobe Caslon Pro" panose="0205050205050A020403" pitchFamily="18" charset="0"/>
                </a:rPr>
                <a:t>DATA LOKASI DRIVER</a:t>
              </a:r>
              <a:endParaRPr lang="en-US" sz="1200" dirty="0">
                <a:latin typeface="Adobe Caslon Pro" panose="0205050205050A020403" pitchFamily="18" charset="0"/>
              </a:endParaRPr>
            </a:p>
          </p:txBody>
        </p:sp>
        <p:cxnSp>
          <p:nvCxnSpPr>
            <p:cNvPr id="114" name="Straight Connector 113"/>
            <p:cNvCxnSpPr/>
            <p:nvPr/>
          </p:nvCxnSpPr>
          <p:spPr>
            <a:xfrm>
              <a:off x="5122755" y="5401328"/>
              <a:ext cx="1620000" cy="0"/>
            </a:xfrm>
            <a:prstGeom prst="line">
              <a:avLst/>
            </a:prstGeom>
            <a:ln w="38100"/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</p:grpSp>
      <p:grpSp>
        <p:nvGrpSpPr>
          <p:cNvPr id="116" name="Group 115"/>
          <p:cNvGrpSpPr/>
          <p:nvPr/>
        </p:nvGrpSpPr>
        <p:grpSpPr>
          <a:xfrm>
            <a:off x="4760697" y="5760154"/>
            <a:ext cx="1697901" cy="470584"/>
            <a:chOff x="5083808" y="5023077"/>
            <a:chExt cx="1697901" cy="470584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5122755" y="5023077"/>
              <a:ext cx="1620000" cy="0"/>
            </a:xfrm>
            <a:prstGeom prst="line">
              <a:avLst/>
            </a:prstGeom>
            <a:ln w="38100"/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sp>
          <p:nvSpPr>
            <p:cNvPr id="118" name="TextBox 117"/>
            <p:cNvSpPr txBox="1"/>
            <p:nvPr/>
          </p:nvSpPr>
          <p:spPr>
            <a:xfrm>
              <a:off x="5083808" y="5031996"/>
              <a:ext cx="1697901" cy="461665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1200" dirty="0" smtClean="0">
                  <a:latin typeface="Adobe Caslon Pro" panose="0205050205050A020403" pitchFamily="18" charset="0"/>
                </a:rPr>
                <a:t>DATA</a:t>
              </a:r>
            </a:p>
            <a:p>
              <a:pPr algn="ctr"/>
              <a:r>
                <a:rPr lang="en-US" sz="1200" dirty="0" smtClean="0">
                  <a:latin typeface="Adobe Caslon Pro" panose="0205050205050A020403" pitchFamily="18" charset="0"/>
                </a:rPr>
                <a:t>KONFIRMASI ORDER</a:t>
              </a:r>
              <a:endParaRPr lang="en-US" sz="1200" dirty="0">
                <a:latin typeface="Adobe Caslon Pro" panose="0205050205050A020403" pitchFamily="18" charset="0"/>
              </a:endParaRPr>
            </a:p>
          </p:txBody>
        </p:sp>
        <p:cxnSp>
          <p:nvCxnSpPr>
            <p:cNvPr id="119" name="Straight Connector 118"/>
            <p:cNvCxnSpPr/>
            <p:nvPr/>
          </p:nvCxnSpPr>
          <p:spPr>
            <a:xfrm>
              <a:off x="5122755" y="5401328"/>
              <a:ext cx="1620000" cy="0"/>
            </a:xfrm>
            <a:prstGeom prst="line">
              <a:avLst/>
            </a:prstGeom>
            <a:ln w="38100"/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</p:grpSp>
      <p:grpSp>
        <p:nvGrpSpPr>
          <p:cNvPr id="120" name="Group 119"/>
          <p:cNvGrpSpPr/>
          <p:nvPr/>
        </p:nvGrpSpPr>
        <p:grpSpPr>
          <a:xfrm>
            <a:off x="6837299" y="4889079"/>
            <a:ext cx="1076449" cy="1044000"/>
            <a:chOff x="2418024" y="1772816"/>
            <a:chExt cx="1076449" cy="1044000"/>
          </a:xfrm>
        </p:grpSpPr>
        <p:sp>
          <p:nvSpPr>
            <p:cNvPr id="121" name="Oval 120"/>
            <p:cNvSpPr/>
            <p:nvPr/>
          </p:nvSpPr>
          <p:spPr>
            <a:xfrm>
              <a:off x="2434242" y="1772816"/>
              <a:ext cx="1044000" cy="1044000"/>
            </a:xfrm>
            <a:prstGeom prst="ellipse">
              <a:avLst/>
            </a:prstGeom>
            <a:solidFill>
              <a:srgbClr val="00B0F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 dirty="0">
                <a:solidFill>
                  <a:schemeClr val="tx1"/>
                </a:solidFill>
                <a:latin typeface="Adobe Caslon Pro Bold" panose="0205070206050A020403" pitchFamily="18" charset="0"/>
              </a:endParaRPr>
            </a:p>
          </p:txBody>
        </p:sp>
        <p:sp>
          <p:nvSpPr>
            <p:cNvPr id="122" name="TextBox 121"/>
            <p:cNvSpPr txBox="1"/>
            <p:nvPr/>
          </p:nvSpPr>
          <p:spPr>
            <a:xfrm>
              <a:off x="2418024" y="2081983"/>
              <a:ext cx="107644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>
                  <a:latin typeface="Adobe Caslon Pro" panose="0205050205050A020403" pitchFamily="18" charset="0"/>
                </a:rPr>
                <a:t>TAMPILKAN</a:t>
              </a:r>
            </a:p>
            <a:p>
              <a:pPr algn="ctr"/>
              <a:r>
                <a:rPr lang="en-US" sz="1200" dirty="0" smtClean="0">
                  <a:latin typeface="Adobe Caslon Pro" panose="0205050205050A020403" pitchFamily="18" charset="0"/>
                </a:rPr>
                <a:t>STATUS</a:t>
              </a:r>
              <a:endParaRPr lang="en-US" sz="1200" dirty="0">
                <a:latin typeface="Adobe Caslon Pro" panose="0205050205050A020403" pitchFamily="18" charset="0"/>
              </a:endParaRPr>
            </a:p>
          </p:txBody>
        </p:sp>
      </p:grpSp>
      <p:cxnSp>
        <p:nvCxnSpPr>
          <p:cNvPr id="123" name="Straight Arrow Connector 122"/>
          <p:cNvCxnSpPr/>
          <p:nvPr/>
        </p:nvCxnSpPr>
        <p:spPr>
          <a:xfrm flipV="1">
            <a:off x="6454652" y="5619337"/>
            <a:ext cx="425580" cy="33477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4" name="Straight Arrow Connector 123"/>
          <p:cNvCxnSpPr/>
          <p:nvPr/>
        </p:nvCxnSpPr>
        <p:spPr>
          <a:xfrm>
            <a:off x="6454652" y="4823853"/>
            <a:ext cx="425580" cy="33477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8" name="Elbow Connector 127"/>
          <p:cNvCxnSpPr>
            <a:stCxn id="121" idx="0"/>
          </p:cNvCxnSpPr>
          <p:nvPr/>
        </p:nvCxnSpPr>
        <p:spPr>
          <a:xfrm rot="16200000" flipV="1">
            <a:off x="6507165" y="4020726"/>
            <a:ext cx="1309453" cy="427253"/>
          </a:xfrm>
          <a:prstGeom prst="bentConnector3">
            <a:avLst>
              <a:gd name="adj1" fmla="val 56547"/>
            </a:avLst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10005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A. </a:t>
            </a:r>
            <a:r>
              <a:rPr lang="id-ID" dirty="0" smtClean="0"/>
              <a:t>Teknik Dokumentasi Sistem</a:t>
            </a:r>
            <a:endParaRPr lang="id-ID" dirty="0"/>
          </a:p>
        </p:txBody>
      </p:sp>
      <p:sp>
        <p:nvSpPr>
          <p:cNvPr id="4" name="Rectangle 3"/>
          <p:cNvSpPr/>
          <p:nvPr/>
        </p:nvSpPr>
        <p:spPr>
          <a:xfrm>
            <a:off x="467544" y="2875002"/>
            <a:ext cx="8208912" cy="1107996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d-ID" sz="66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Brush Script MT" pitchFamily="66" charset="0"/>
              </a:rPr>
              <a:t>Teknik Dokumentasi Sistem</a:t>
            </a:r>
            <a:r>
              <a:rPr lang="id-ID" sz="66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Brush Script MT" pitchFamily="66" charset="0"/>
              </a:rPr>
              <a:t>?</a:t>
            </a:r>
            <a:endParaRPr lang="id-ID" sz="66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Brush Script MT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2724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D</a:t>
            </a:r>
            <a:r>
              <a:rPr lang="id-ID" dirty="0" smtClean="0"/>
              <a:t>. Diagram Aktivitas</a:t>
            </a:r>
            <a:endParaRPr lang="id-ID" dirty="0"/>
          </a:p>
        </p:txBody>
      </p:sp>
      <p:sp>
        <p:nvSpPr>
          <p:cNvPr id="4" name="Rectangle 3"/>
          <p:cNvSpPr/>
          <p:nvPr/>
        </p:nvSpPr>
        <p:spPr>
          <a:xfrm>
            <a:off x="467544" y="2875002"/>
            <a:ext cx="8208912" cy="1107996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d-ID" sz="66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Brush Script MT" pitchFamily="66" charset="0"/>
              </a:rPr>
              <a:t>Diagram Aktivitas</a:t>
            </a:r>
            <a:r>
              <a:rPr lang="id-ID" sz="66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Brush Script MT" pitchFamily="66" charset="0"/>
              </a:rPr>
              <a:t>?</a:t>
            </a:r>
            <a:endParaRPr lang="id-ID" sz="66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Brush Script MT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488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Diagram Aktivitas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Diagram Aktivitas menggambarkan aliran kejadian dari suatu proses tunggal.</a:t>
            </a:r>
          </a:p>
          <a:p>
            <a:r>
              <a:rPr lang="id-ID" dirty="0" smtClean="0"/>
              <a:t>Setiap kejadian terbagi dalam kolom yang menunjukkan pihak/ bagian/ departemen yang bertanggung jawab atas kejadian tersebut.</a:t>
            </a:r>
          </a:p>
          <a:p>
            <a:r>
              <a:rPr lang="id-ID" dirty="0" smtClean="0"/>
              <a:t>Pihak di luar organisasi seperti pelanggan atau pemasok juga ditampilkan dalam diagram karena suatu kejadian dapat juga dipicu oleh pihak luar.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57342132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Simbol Diagram Aktivitas</a:t>
            </a:r>
            <a:endParaRPr lang="id-ID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42786020"/>
              </p:ext>
            </p:extLst>
          </p:nvPr>
        </p:nvGraphicFramePr>
        <p:xfrm>
          <a:off x="466725" y="1649413"/>
          <a:ext cx="8220076" cy="4211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3027"/>
                <a:gridCol w="6347049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>
                          <a:latin typeface="Adobe Caslon Pro"/>
                        </a:rPr>
                        <a:t>Simbol</a:t>
                      </a:r>
                      <a:endParaRPr lang="id-ID" dirty="0">
                        <a:latin typeface="Adobe Caslon Pro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>
                          <a:latin typeface="Adobe Caslon Pro"/>
                        </a:rPr>
                        <a:t>Keterangan</a:t>
                      </a:r>
                      <a:endParaRPr lang="id-ID" dirty="0">
                        <a:latin typeface="Adobe Caslon Pro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id-ID" dirty="0" smtClean="0">
                        <a:latin typeface="Adobe Caslon Pro"/>
                      </a:endParaRPr>
                    </a:p>
                    <a:p>
                      <a:endParaRPr lang="id-ID" dirty="0">
                        <a:latin typeface="Adobe Caslon Pro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>
                          <a:latin typeface="Adobe Caslon Pro"/>
                        </a:rPr>
                        <a:t>Menandai awal dari serangkaian kejadian</a:t>
                      </a:r>
                      <a:endParaRPr lang="id-ID" dirty="0">
                        <a:latin typeface="Adobe Caslon Pro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id-ID" dirty="0" smtClean="0">
                        <a:latin typeface="Adobe Caslon Pro"/>
                      </a:endParaRPr>
                    </a:p>
                    <a:p>
                      <a:endParaRPr lang="id-ID" dirty="0">
                        <a:latin typeface="Adobe Caslon Pro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>
                          <a:latin typeface="Adobe Caslon Pro"/>
                        </a:rPr>
                        <a:t>Menandai akhir dari serangkaian kejadian</a:t>
                      </a:r>
                      <a:endParaRPr lang="id-ID" dirty="0">
                        <a:latin typeface="Adobe Caslon Pro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id-ID" dirty="0" smtClean="0">
                        <a:latin typeface="Adobe Caslon Pro"/>
                      </a:endParaRPr>
                    </a:p>
                    <a:p>
                      <a:endParaRPr lang="id-ID" dirty="0">
                        <a:latin typeface="Adobe Caslon Pro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>
                          <a:latin typeface="Adobe Caslon Pro"/>
                        </a:rPr>
                        <a:t>Menunjukkan urut-urutan kejadian</a:t>
                      </a:r>
                      <a:endParaRPr lang="id-ID" dirty="0">
                        <a:latin typeface="Adobe Caslon Pro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id-ID" dirty="0" smtClean="0">
                        <a:latin typeface="Adobe Caslon Pro"/>
                      </a:endParaRPr>
                    </a:p>
                    <a:p>
                      <a:endParaRPr lang="id-ID" dirty="0">
                        <a:latin typeface="Adobe Caslon Pro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>
                          <a:latin typeface="Adobe Caslon Pro"/>
                        </a:rPr>
                        <a:t>Mewakili suatu kejadian</a:t>
                      </a:r>
                      <a:endParaRPr lang="id-ID" dirty="0">
                        <a:latin typeface="Adobe Caslon Pro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id-ID" dirty="0" smtClean="0">
                        <a:latin typeface="Adobe Caslon Pro"/>
                      </a:endParaRPr>
                    </a:p>
                    <a:p>
                      <a:endParaRPr lang="id-ID" dirty="0">
                        <a:latin typeface="Adobe Caslon Pro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>
                          <a:latin typeface="Adobe Caslon Pro"/>
                        </a:rPr>
                        <a:t>Mewakili dokumen sumber atau laporan</a:t>
                      </a:r>
                      <a:endParaRPr lang="id-ID" dirty="0">
                        <a:latin typeface="Adobe Caslon Pro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id-ID" dirty="0">
                        <a:latin typeface="Adobe Caslon Pro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>
                          <a:latin typeface="Adobe Caslon Pro"/>
                        </a:rPr>
                        <a:t>Pengambilan keputusan atau melambangkan situasi bercabang atau alternatif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Rounded Rectangle 8"/>
          <p:cNvSpPr/>
          <p:nvPr/>
        </p:nvSpPr>
        <p:spPr>
          <a:xfrm>
            <a:off x="938113" y="4005064"/>
            <a:ext cx="913947" cy="468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4" name="AutoShape 3"/>
          <p:cNvSpPr>
            <a:spLocks noChangeAspect="1" noChangeArrowheads="1" noTextEdit="1"/>
          </p:cNvSpPr>
          <p:nvPr/>
        </p:nvSpPr>
        <p:spPr bwMode="auto">
          <a:xfrm>
            <a:off x="731044" y="5301208"/>
            <a:ext cx="1390650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938114" y="3608992"/>
            <a:ext cx="792088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Flowchart: Document 17"/>
          <p:cNvSpPr/>
          <p:nvPr/>
        </p:nvSpPr>
        <p:spPr>
          <a:xfrm>
            <a:off x="938114" y="4653136"/>
            <a:ext cx="914400" cy="468000"/>
          </a:xfrm>
          <a:prstGeom prst="flowChart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9" name="Flowchart: Decision 18"/>
          <p:cNvSpPr/>
          <p:nvPr/>
        </p:nvSpPr>
        <p:spPr>
          <a:xfrm>
            <a:off x="969622" y="5249552"/>
            <a:ext cx="851384" cy="569181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3" name="Flowchart: Connector 12"/>
          <p:cNvSpPr/>
          <p:nvPr/>
        </p:nvSpPr>
        <p:spPr>
          <a:xfrm>
            <a:off x="1235147" y="2159385"/>
            <a:ext cx="216000" cy="216024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4" name="Flowchart: Connector 13"/>
          <p:cNvSpPr/>
          <p:nvPr/>
        </p:nvSpPr>
        <p:spPr>
          <a:xfrm>
            <a:off x="1172158" y="2852936"/>
            <a:ext cx="324000" cy="324000"/>
          </a:xfrm>
          <a:prstGeom prst="flowChartConnec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6" name="Flowchart: Connector 15"/>
          <p:cNvSpPr/>
          <p:nvPr/>
        </p:nvSpPr>
        <p:spPr>
          <a:xfrm>
            <a:off x="1226158" y="2906924"/>
            <a:ext cx="216000" cy="216024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27687720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Tugas 2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Buatlah Diagram Aktivitas dari salah satu proses bisnis pada Sistem Informasi Akuntansi!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66790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42150" y="2967335"/>
            <a:ext cx="26597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d-ID" sz="5400" b="1" cap="none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Selesai</a:t>
            </a:r>
            <a:endParaRPr lang="en-US" sz="5400" b="1" cap="none" spc="100" dirty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chemeClr val="accent1">
                  <a:satMod val="280000"/>
                  <a:tint val="100000"/>
                  <a:alpha val="5700"/>
                </a:schemeClr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88361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Pendokumentasian </a:t>
            </a:r>
            <a:r>
              <a:rPr lang="id-ID" dirty="0"/>
              <a:t>Sistem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470770" y="1513532"/>
            <a:ext cx="5645210" cy="4838438"/>
            <a:chOff x="470770" y="1513532"/>
            <a:chExt cx="5645210" cy="4838438"/>
          </a:xfrm>
        </p:grpSpPr>
        <p:sp>
          <p:nvSpPr>
            <p:cNvPr id="6" name="Block Arc 5"/>
            <p:cNvSpPr/>
            <p:nvPr/>
          </p:nvSpPr>
          <p:spPr>
            <a:xfrm>
              <a:off x="1188627" y="1865329"/>
              <a:ext cx="4209821" cy="4209821"/>
            </a:xfrm>
            <a:prstGeom prst="blockArc">
              <a:avLst>
                <a:gd name="adj1" fmla="val 10800000"/>
                <a:gd name="adj2" fmla="val 16200000"/>
                <a:gd name="adj3" fmla="val 4636"/>
              </a:avLst>
            </a:pr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Block Arc 6"/>
            <p:cNvSpPr/>
            <p:nvPr/>
          </p:nvSpPr>
          <p:spPr>
            <a:xfrm>
              <a:off x="1188627" y="1865329"/>
              <a:ext cx="4209821" cy="4209821"/>
            </a:xfrm>
            <a:prstGeom prst="blockArc">
              <a:avLst>
                <a:gd name="adj1" fmla="val 5400000"/>
                <a:gd name="adj2" fmla="val 10800000"/>
                <a:gd name="adj3" fmla="val 4636"/>
              </a:avLst>
            </a:pr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Block Arc 7"/>
            <p:cNvSpPr/>
            <p:nvPr/>
          </p:nvSpPr>
          <p:spPr>
            <a:xfrm>
              <a:off x="1188627" y="1865329"/>
              <a:ext cx="4209821" cy="4209821"/>
            </a:xfrm>
            <a:prstGeom prst="blockArc">
              <a:avLst>
                <a:gd name="adj1" fmla="val 0"/>
                <a:gd name="adj2" fmla="val 5400000"/>
                <a:gd name="adj3" fmla="val 4636"/>
              </a:avLst>
            </a:pr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Block Arc 8"/>
            <p:cNvSpPr/>
            <p:nvPr/>
          </p:nvSpPr>
          <p:spPr>
            <a:xfrm>
              <a:off x="1188627" y="1865329"/>
              <a:ext cx="4209821" cy="4209821"/>
            </a:xfrm>
            <a:prstGeom prst="blockArc">
              <a:avLst>
                <a:gd name="adj1" fmla="val 16200000"/>
                <a:gd name="adj2" fmla="val 0"/>
                <a:gd name="adj3" fmla="val 4636"/>
              </a:avLst>
            </a:pr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Freeform 9"/>
            <p:cNvSpPr/>
            <p:nvPr/>
          </p:nvSpPr>
          <p:spPr>
            <a:xfrm>
              <a:off x="2126439" y="3641342"/>
              <a:ext cx="2334198" cy="657795"/>
            </a:xfrm>
            <a:custGeom>
              <a:avLst/>
              <a:gdLst>
                <a:gd name="connsiteX0" fmla="*/ 0 w 2334198"/>
                <a:gd name="connsiteY0" fmla="*/ 109635 h 657795"/>
                <a:gd name="connsiteX1" fmla="*/ 109635 w 2334198"/>
                <a:gd name="connsiteY1" fmla="*/ 0 h 657795"/>
                <a:gd name="connsiteX2" fmla="*/ 2224563 w 2334198"/>
                <a:gd name="connsiteY2" fmla="*/ 0 h 657795"/>
                <a:gd name="connsiteX3" fmla="*/ 2334198 w 2334198"/>
                <a:gd name="connsiteY3" fmla="*/ 109635 h 657795"/>
                <a:gd name="connsiteX4" fmla="*/ 2334198 w 2334198"/>
                <a:gd name="connsiteY4" fmla="*/ 548160 h 657795"/>
                <a:gd name="connsiteX5" fmla="*/ 2224563 w 2334198"/>
                <a:gd name="connsiteY5" fmla="*/ 657795 h 657795"/>
                <a:gd name="connsiteX6" fmla="*/ 109635 w 2334198"/>
                <a:gd name="connsiteY6" fmla="*/ 657795 h 657795"/>
                <a:gd name="connsiteX7" fmla="*/ 0 w 2334198"/>
                <a:gd name="connsiteY7" fmla="*/ 548160 h 657795"/>
                <a:gd name="connsiteX8" fmla="*/ 0 w 2334198"/>
                <a:gd name="connsiteY8" fmla="*/ 109635 h 6577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34198" h="657795">
                  <a:moveTo>
                    <a:pt x="0" y="109635"/>
                  </a:moveTo>
                  <a:cubicBezTo>
                    <a:pt x="0" y="49085"/>
                    <a:pt x="49085" y="0"/>
                    <a:pt x="109635" y="0"/>
                  </a:cubicBezTo>
                  <a:lnTo>
                    <a:pt x="2224563" y="0"/>
                  </a:lnTo>
                  <a:cubicBezTo>
                    <a:pt x="2285113" y="0"/>
                    <a:pt x="2334198" y="49085"/>
                    <a:pt x="2334198" y="109635"/>
                  </a:cubicBezTo>
                  <a:lnTo>
                    <a:pt x="2334198" y="548160"/>
                  </a:lnTo>
                  <a:cubicBezTo>
                    <a:pt x="2334198" y="608710"/>
                    <a:pt x="2285113" y="657795"/>
                    <a:pt x="2224563" y="657795"/>
                  </a:cubicBezTo>
                  <a:lnTo>
                    <a:pt x="109635" y="657795"/>
                  </a:lnTo>
                  <a:cubicBezTo>
                    <a:pt x="49085" y="657795"/>
                    <a:pt x="0" y="608710"/>
                    <a:pt x="0" y="548160"/>
                  </a:cubicBezTo>
                  <a:lnTo>
                    <a:pt x="0" y="109635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7511" tIns="57511" rIns="57511" bIns="57511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d-ID" sz="2000" kern="1200" dirty="0" smtClean="0">
                  <a:solidFill>
                    <a:schemeClr val="tx1"/>
                  </a:solidFill>
                  <a:latin typeface="Adobe Caslon Pro"/>
                </a:rPr>
                <a:t>Pendokumentasian</a:t>
              </a:r>
              <a:endParaRPr lang="id-ID" sz="2000" kern="1200" dirty="0">
                <a:solidFill>
                  <a:schemeClr val="tx1"/>
                </a:solidFill>
                <a:latin typeface="Adobe Caslon Pro"/>
              </a:endParaRPr>
            </a:p>
          </p:txBody>
        </p:sp>
        <p:sp>
          <p:nvSpPr>
            <p:cNvPr id="11" name="Freeform 10"/>
            <p:cNvSpPr/>
            <p:nvPr/>
          </p:nvSpPr>
          <p:spPr>
            <a:xfrm>
              <a:off x="2402236" y="1513532"/>
              <a:ext cx="1782604" cy="801167"/>
            </a:xfrm>
            <a:custGeom>
              <a:avLst/>
              <a:gdLst>
                <a:gd name="connsiteX0" fmla="*/ 0 w 1782604"/>
                <a:gd name="connsiteY0" fmla="*/ 133531 h 801167"/>
                <a:gd name="connsiteX1" fmla="*/ 133531 w 1782604"/>
                <a:gd name="connsiteY1" fmla="*/ 0 h 801167"/>
                <a:gd name="connsiteX2" fmla="*/ 1649073 w 1782604"/>
                <a:gd name="connsiteY2" fmla="*/ 0 h 801167"/>
                <a:gd name="connsiteX3" fmla="*/ 1782604 w 1782604"/>
                <a:gd name="connsiteY3" fmla="*/ 133531 h 801167"/>
                <a:gd name="connsiteX4" fmla="*/ 1782604 w 1782604"/>
                <a:gd name="connsiteY4" fmla="*/ 667636 h 801167"/>
                <a:gd name="connsiteX5" fmla="*/ 1649073 w 1782604"/>
                <a:gd name="connsiteY5" fmla="*/ 801167 h 801167"/>
                <a:gd name="connsiteX6" fmla="*/ 133531 w 1782604"/>
                <a:gd name="connsiteY6" fmla="*/ 801167 h 801167"/>
                <a:gd name="connsiteX7" fmla="*/ 0 w 1782604"/>
                <a:gd name="connsiteY7" fmla="*/ 667636 h 801167"/>
                <a:gd name="connsiteX8" fmla="*/ 0 w 1782604"/>
                <a:gd name="connsiteY8" fmla="*/ 133531 h 801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82604" h="801167">
                  <a:moveTo>
                    <a:pt x="0" y="133531"/>
                  </a:moveTo>
                  <a:cubicBezTo>
                    <a:pt x="0" y="59784"/>
                    <a:pt x="59784" y="0"/>
                    <a:pt x="133531" y="0"/>
                  </a:cubicBezTo>
                  <a:lnTo>
                    <a:pt x="1649073" y="0"/>
                  </a:lnTo>
                  <a:cubicBezTo>
                    <a:pt x="1722820" y="0"/>
                    <a:pt x="1782604" y="59784"/>
                    <a:pt x="1782604" y="133531"/>
                  </a:cubicBezTo>
                  <a:lnTo>
                    <a:pt x="1782604" y="667636"/>
                  </a:lnTo>
                  <a:cubicBezTo>
                    <a:pt x="1782604" y="741383"/>
                    <a:pt x="1722820" y="801167"/>
                    <a:pt x="1649073" y="801167"/>
                  </a:cubicBezTo>
                  <a:lnTo>
                    <a:pt x="133531" y="801167"/>
                  </a:lnTo>
                  <a:cubicBezTo>
                    <a:pt x="59784" y="801167"/>
                    <a:pt x="0" y="741383"/>
                    <a:pt x="0" y="667636"/>
                  </a:cubicBezTo>
                  <a:lnTo>
                    <a:pt x="0" y="133531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4510" tIns="64510" rIns="64510" bIns="6451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d-ID" sz="2000" kern="1200" dirty="0" smtClean="0">
                  <a:solidFill>
                    <a:schemeClr val="tx1"/>
                  </a:solidFill>
                  <a:latin typeface="Adobe Caslon Pro"/>
                </a:rPr>
                <a:t>Bagaimana pengendalian sistemnya?</a:t>
              </a:r>
              <a:endParaRPr lang="id-ID" sz="2000" kern="1200" dirty="0">
                <a:solidFill>
                  <a:schemeClr val="tx1"/>
                </a:solidFill>
                <a:latin typeface="Adobe Caslon Pro"/>
              </a:endParaRPr>
            </a:p>
          </p:txBody>
        </p:sp>
        <p:sp>
          <p:nvSpPr>
            <p:cNvPr id="12" name="Freeform 11"/>
            <p:cNvSpPr/>
            <p:nvPr/>
          </p:nvSpPr>
          <p:spPr>
            <a:xfrm>
              <a:off x="4583343" y="3568843"/>
              <a:ext cx="1532637" cy="802794"/>
            </a:xfrm>
            <a:custGeom>
              <a:avLst/>
              <a:gdLst>
                <a:gd name="connsiteX0" fmla="*/ 0 w 1532637"/>
                <a:gd name="connsiteY0" fmla="*/ 133802 h 802794"/>
                <a:gd name="connsiteX1" fmla="*/ 133802 w 1532637"/>
                <a:gd name="connsiteY1" fmla="*/ 0 h 802794"/>
                <a:gd name="connsiteX2" fmla="*/ 1398835 w 1532637"/>
                <a:gd name="connsiteY2" fmla="*/ 0 h 802794"/>
                <a:gd name="connsiteX3" fmla="*/ 1532637 w 1532637"/>
                <a:gd name="connsiteY3" fmla="*/ 133802 h 802794"/>
                <a:gd name="connsiteX4" fmla="*/ 1532637 w 1532637"/>
                <a:gd name="connsiteY4" fmla="*/ 668992 h 802794"/>
                <a:gd name="connsiteX5" fmla="*/ 1398835 w 1532637"/>
                <a:gd name="connsiteY5" fmla="*/ 802794 h 802794"/>
                <a:gd name="connsiteX6" fmla="*/ 133802 w 1532637"/>
                <a:gd name="connsiteY6" fmla="*/ 802794 h 802794"/>
                <a:gd name="connsiteX7" fmla="*/ 0 w 1532637"/>
                <a:gd name="connsiteY7" fmla="*/ 668992 h 802794"/>
                <a:gd name="connsiteX8" fmla="*/ 0 w 1532637"/>
                <a:gd name="connsiteY8" fmla="*/ 133802 h 8027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32637" h="802794">
                  <a:moveTo>
                    <a:pt x="0" y="133802"/>
                  </a:moveTo>
                  <a:cubicBezTo>
                    <a:pt x="0" y="59905"/>
                    <a:pt x="59905" y="0"/>
                    <a:pt x="133802" y="0"/>
                  </a:cubicBezTo>
                  <a:lnTo>
                    <a:pt x="1398835" y="0"/>
                  </a:lnTo>
                  <a:cubicBezTo>
                    <a:pt x="1472732" y="0"/>
                    <a:pt x="1532637" y="59905"/>
                    <a:pt x="1532637" y="133802"/>
                  </a:cubicBezTo>
                  <a:lnTo>
                    <a:pt x="1532637" y="668992"/>
                  </a:lnTo>
                  <a:cubicBezTo>
                    <a:pt x="1532637" y="742889"/>
                    <a:pt x="1472732" y="802794"/>
                    <a:pt x="1398835" y="802794"/>
                  </a:cubicBezTo>
                  <a:lnTo>
                    <a:pt x="133802" y="802794"/>
                  </a:lnTo>
                  <a:cubicBezTo>
                    <a:pt x="59905" y="802794"/>
                    <a:pt x="0" y="742889"/>
                    <a:pt x="0" y="668992"/>
                  </a:cubicBezTo>
                  <a:lnTo>
                    <a:pt x="0" y="133802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4589" tIns="64589" rIns="64589" bIns="64589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d-ID" sz="2000" kern="1200" dirty="0" smtClean="0">
                  <a:solidFill>
                    <a:schemeClr val="tx1"/>
                  </a:solidFill>
                  <a:latin typeface="Adobe Caslon Pro"/>
                </a:rPr>
                <a:t>Bagaimana cara kerja sistem?</a:t>
              </a:r>
              <a:endParaRPr lang="id-ID" sz="2000" kern="1200" dirty="0">
                <a:solidFill>
                  <a:schemeClr val="tx1"/>
                </a:solidFill>
                <a:latin typeface="Adobe Caslon Pro"/>
              </a:endParaRPr>
            </a:p>
          </p:txBody>
        </p:sp>
        <p:sp>
          <p:nvSpPr>
            <p:cNvPr id="13" name="Freeform 12"/>
            <p:cNvSpPr/>
            <p:nvPr/>
          </p:nvSpPr>
          <p:spPr>
            <a:xfrm>
              <a:off x="2065157" y="5700756"/>
              <a:ext cx="2456763" cy="651214"/>
            </a:xfrm>
            <a:custGeom>
              <a:avLst/>
              <a:gdLst>
                <a:gd name="connsiteX0" fmla="*/ 0 w 2456763"/>
                <a:gd name="connsiteY0" fmla="*/ 108538 h 651214"/>
                <a:gd name="connsiteX1" fmla="*/ 108538 w 2456763"/>
                <a:gd name="connsiteY1" fmla="*/ 0 h 651214"/>
                <a:gd name="connsiteX2" fmla="*/ 2348225 w 2456763"/>
                <a:gd name="connsiteY2" fmla="*/ 0 h 651214"/>
                <a:gd name="connsiteX3" fmla="*/ 2456763 w 2456763"/>
                <a:gd name="connsiteY3" fmla="*/ 108538 h 651214"/>
                <a:gd name="connsiteX4" fmla="*/ 2456763 w 2456763"/>
                <a:gd name="connsiteY4" fmla="*/ 542676 h 651214"/>
                <a:gd name="connsiteX5" fmla="*/ 2348225 w 2456763"/>
                <a:gd name="connsiteY5" fmla="*/ 651214 h 651214"/>
                <a:gd name="connsiteX6" fmla="*/ 108538 w 2456763"/>
                <a:gd name="connsiteY6" fmla="*/ 651214 h 651214"/>
                <a:gd name="connsiteX7" fmla="*/ 0 w 2456763"/>
                <a:gd name="connsiteY7" fmla="*/ 542676 h 651214"/>
                <a:gd name="connsiteX8" fmla="*/ 0 w 2456763"/>
                <a:gd name="connsiteY8" fmla="*/ 108538 h 6512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456763" h="651214">
                  <a:moveTo>
                    <a:pt x="0" y="108538"/>
                  </a:moveTo>
                  <a:cubicBezTo>
                    <a:pt x="0" y="48594"/>
                    <a:pt x="48594" y="0"/>
                    <a:pt x="108538" y="0"/>
                  </a:cubicBezTo>
                  <a:lnTo>
                    <a:pt x="2348225" y="0"/>
                  </a:lnTo>
                  <a:cubicBezTo>
                    <a:pt x="2408169" y="0"/>
                    <a:pt x="2456763" y="48594"/>
                    <a:pt x="2456763" y="108538"/>
                  </a:cubicBezTo>
                  <a:lnTo>
                    <a:pt x="2456763" y="542676"/>
                  </a:lnTo>
                  <a:cubicBezTo>
                    <a:pt x="2456763" y="602620"/>
                    <a:pt x="2408169" y="651214"/>
                    <a:pt x="2348225" y="651214"/>
                  </a:cubicBezTo>
                  <a:lnTo>
                    <a:pt x="108538" y="651214"/>
                  </a:lnTo>
                  <a:cubicBezTo>
                    <a:pt x="48594" y="651214"/>
                    <a:pt x="0" y="602620"/>
                    <a:pt x="0" y="542676"/>
                  </a:cubicBezTo>
                  <a:lnTo>
                    <a:pt x="0" y="108538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7190" tIns="57190" rIns="57190" bIns="5719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d-ID" sz="2000" kern="1200" dirty="0" smtClean="0">
                  <a:solidFill>
                    <a:schemeClr val="tx1"/>
                  </a:solidFill>
                  <a:latin typeface="Adobe Caslon Pro"/>
                </a:rPr>
                <a:t>Siapa, apa, kapan, di mana, mengapa?</a:t>
              </a:r>
              <a:endParaRPr lang="id-ID" sz="2000" kern="1200" dirty="0">
                <a:solidFill>
                  <a:schemeClr val="tx1"/>
                </a:solidFill>
                <a:latin typeface="Adobe Caslon Pro"/>
              </a:endParaRPr>
            </a:p>
          </p:txBody>
        </p:sp>
        <p:sp>
          <p:nvSpPr>
            <p:cNvPr id="14" name="Freeform 13"/>
            <p:cNvSpPr/>
            <p:nvPr/>
          </p:nvSpPr>
          <p:spPr>
            <a:xfrm>
              <a:off x="470770" y="2750016"/>
              <a:ext cx="1533288" cy="2440446"/>
            </a:xfrm>
            <a:custGeom>
              <a:avLst/>
              <a:gdLst>
                <a:gd name="connsiteX0" fmla="*/ 0 w 1533288"/>
                <a:gd name="connsiteY0" fmla="*/ 255553 h 2440446"/>
                <a:gd name="connsiteX1" fmla="*/ 255553 w 1533288"/>
                <a:gd name="connsiteY1" fmla="*/ 0 h 2440446"/>
                <a:gd name="connsiteX2" fmla="*/ 1277735 w 1533288"/>
                <a:gd name="connsiteY2" fmla="*/ 0 h 2440446"/>
                <a:gd name="connsiteX3" fmla="*/ 1533288 w 1533288"/>
                <a:gd name="connsiteY3" fmla="*/ 255553 h 2440446"/>
                <a:gd name="connsiteX4" fmla="*/ 1533288 w 1533288"/>
                <a:gd name="connsiteY4" fmla="*/ 2184893 h 2440446"/>
                <a:gd name="connsiteX5" fmla="*/ 1277735 w 1533288"/>
                <a:gd name="connsiteY5" fmla="*/ 2440446 h 2440446"/>
                <a:gd name="connsiteX6" fmla="*/ 255553 w 1533288"/>
                <a:gd name="connsiteY6" fmla="*/ 2440446 h 2440446"/>
                <a:gd name="connsiteX7" fmla="*/ 0 w 1533288"/>
                <a:gd name="connsiteY7" fmla="*/ 2184893 h 2440446"/>
                <a:gd name="connsiteX8" fmla="*/ 0 w 1533288"/>
                <a:gd name="connsiteY8" fmla="*/ 255553 h 24404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33288" h="2440446">
                  <a:moveTo>
                    <a:pt x="0" y="255553"/>
                  </a:moveTo>
                  <a:cubicBezTo>
                    <a:pt x="0" y="114415"/>
                    <a:pt x="114415" y="0"/>
                    <a:pt x="255553" y="0"/>
                  </a:cubicBezTo>
                  <a:lnTo>
                    <a:pt x="1277735" y="0"/>
                  </a:lnTo>
                  <a:cubicBezTo>
                    <a:pt x="1418873" y="0"/>
                    <a:pt x="1533288" y="114415"/>
                    <a:pt x="1533288" y="255553"/>
                  </a:cubicBezTo>
                  <a:lnTo>
                    <a:pt x="1533288" y="2184893"/>
                  </a:lnTo>
                  <a:cubicBezTo>
                    <a:pt x="1533288" y="2326031"/>
                    <a:pt x="1418873" y="2440446"/>
                    <a:pt x="1277735" y="2440446"/>
                  </a:cubicBezTo>
                  <a:lnTo>
                    <a:pt x="255553" y="2440446"/>
                  </a:lnTo>
                  <a:cubicBezTo>
                    <a:pt x="114415" y="2440446"/>
                    <a:pt x="0" y="2326031"/>
                    <a:pt x="0" y="2184893"/>
                  </a:cubicBezTo>
                  <a:lnTo>
                    <a:pt x="0" y="255553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00249" tIns="100249" rIns="100249" bIns="100249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d-ID" sz="2000" kern="1200" dirty="0" smtClean="0">
                  <a:solidFill>
                    <a:schemeClr val="tx1"/>
                  </a:solidFill>
                  <a:latin typeface="Adobe Caslon Pro"/>
                </a:rPr>
                <a:t>Bagaimana data di-</a:t>
              </a:r>
              <a:r>
                <a:rPr lang="id-ID" sz="2000" i="1" kern="1200" dirty="0" smtClean="0">
                  <a:solidFill>
                    <a:schemeClr val="tx1"/>
                  </a:solidFill>
                  <a:latin typeface="Adobe Caslon Pro"/>
                </a:rPr>
                <a:t>entry, </a:t>
              </a:r>
              <a:r>
                <a:rPr lang="id-ID" sz="2000" i="0" kern="1200" dirty="0" smtClean="0">
                  <a:solidFill>
                    <a:schemeClr val="tx1"/>
                  </a:solidFill>
                  <a:latin typeface="Adobe Caslon Pro"/>
                </a:rPr>
                <a:t>diproses, dan disimpan beserta output</a:t>
              </a:r>
              <a:r>
                <a:rPr lang="id-ID" sz="2000" i="1" kern="1200" dirty="0" smtClean="0">
                  <a:solidFill>
                    <a:schemeClr val="tx1"/>
                  </a:solidFill>
                  <a:latin typeface="Adobe Caslon Pro"/>
                </a:rPr>
                <a:t>?</a:t>
              </a:r>
              <a:endParaRPr lang="id-ID" sz="2000" kern="1200" dirty="0">
                <a:solidFill>
                  <a:schemeClr val="tx1"/>
                </a:solidFill>
                <a:latin typeface="Adobe Caslon Pro"/>
              </a:endParaRPr>
            </a:p>
          </p:txBody>
        </p:sp>
      </p:grpSp>
      <p:sp>
        <p:nvSpPr>
          <p:cNvPr id="20" name="Rectangle 19"/>
          <p:cNvSpPr/>
          <p:nvPr/>
        </p:nvSpPr>
        <p:spPr>
          <a:xfrm>
            <a:off x="6250869" y="1868928"/>
            <a:ext cx="2425587" cy="529666"/>
          </a:xfrm>
          <a:prstGeom prst="rect">
            <a:avLst/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id-ID" sz="1600" b="1" dirty="0" smtClean="0">
                <a:latin typeface="Adobe Caslon Pro"/>
              </a:rPr>
              <a:t>Teknik</a:t>
            </a:r>
          </a:p>
          <a:p>
            <a:pPr algn="ctr"/>
            <a:r>
              <a:rPr lang="id-ID" sz="1600" b="1" dirty="0" smtClean="0">
                <a:latin typeface="Adobe Caslon Pro"/>
              </a:rPr>
              <a:t>Dokumentasi Sistem</a:t>
            </a:r>
            <a:endParaRPr lang="id-ID" sz="1600" b="1" dirty="0">
              <a:latin typeface="Adobe Caslon Pro"/>
            </a:endParaRPr>
          </a:p>
        </p:txBody>
      </p:sp>
      <p:sp>
        <p:nvSpPr>
          <p:cNvPr id="22" name="Freeform 21"/>
          <p:cNvSpPr/>
          <p:nvPr/>
        </p:nvSpPr>
        <p:spPr>
          <a:xfrm>
            <a:off x="6250869" y="1196752"/>
            <a:ext cx="3794716" cy="672176"/>
          </a:xfrm>
          <a:custGeom>
            <a:avLst/>
            <a:gdLst>
              <a:gd name="connsiteX0" fmla="*/ 0 w 3794716"/>
              <a:gd name="connsiteY0" fmla="*/ 0 h 801989"/>
              <a:gd name="connsiteX1" fmla="*/ 3794716 w 3794716"/>
              <a:gd name="connsiteY1" fmla="*/ 0 h 801989"/>
              <a:gd name="connsiteX2" fmla="*/ 3794716 w 3794716"/>
              <a:gd name="connsiteY2" fmla="*/ 801989 h 801989"/>
              <a:gd name="connsiteX3" fmla="*/ 0 w 3794716"/>
              <a:gd name="connsiteY3" fmla="*/ 801989 h 801989"/>
              <a:gd name="connsiteX4" fmla="*/ 0 w 3794716"/>
              <a:gd name="connsiteY4" fmla="*/ 0 h 801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94716" h="801989">
                <a:moveTo>
                  <a:pt x="0" y="0"/>
                </a:moveTo>
                <a:lnTo>
                  <a:pt x="3794716" y="0"/>
                </a:lnTo>
                <a:lnTo>
                  <a:pt x="3794716" y="801989"/>
                </a:lnTo>
                <a:lnTo>
                  <a:pt x="0" y="801989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3340" tIns="35560" rIns="53340" bIns="35560" numCol="1" spcCol="1270" anchor="ctr" anchorCtr="0">
            <a:noAutofit/>
          </a:bodyPr>
          <a:lstStyle/>
          <a:p>
            <a:pPr lvl="0" algn="l" defTabSz="1244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id-ID" sz="2800" kern="1200" dirty="0">
              <a:latin typeface="Adobe Caslon Pro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6250869" y="2554085"/>
            <a:ext cx="278766" cy="233644"/>
          </a:xfrm>
          <a:prstGeom prst="rect">
            <a:avLst/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4" name="Freeform 23"/>
          <p:cNvSpPr/>
          <p:nvPr/>
        </p:nvSpPr>
        <p:spPr>
          <a:xfrm>
            <a:off x="6516499" y="2398594"/>
            <a:ext cx="3529086" cy="544625"/>
          </a:xfrm>
          <a:custGeom>
            <a:avLst/>
            <a:gdLst>
              <a:gd name="connsiteX0" fmla="*/ 0 w 3529086"/>
              <a:gd name="connsiteY0" fmla="*/ 0 h 649805"/>
              <a:gd name="connsiteX1" fmla="*/ 3529086 w 3529086"/>
              <a:gd name="connsiteY1" fmla="*/ 0 h 649805"/>
              <a:gd name="connsiteX2" fmla="*/ 3529086 w 3529086"/>
              <a:gd name="connsiteY2" fmla="*/ 649805 h 649805"/>
              <a:gd name="connsiteX3" fmla="*/ 0 w 3529086"/>
              <a:gd name="connsiteY3" fmla="*/ 649805 h 649805"/>
              <a:gd name="connsiteX4" fmla="*/ 0 w 3529086"/>
              <a:gd name="connsiteY4" fmla="*/ 0 h 649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29086" h="649805">
                <a:moveTo>
                  <a:pt x="0" y="0"/>
                </a:moveTo>
                <a:lnTo>
                  <a:pt x="3529086" y="0"/>
                </a:lnTo>
                <a:lnTo>
                  <a:pt x="3529086" y="649805"/>
                </a:lnTo>
                <a:lnTo>
                  <a:pt x="0" y="64980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42240" tIns="142240" rIns="142240" bIns="142240" numCol="1" spcCol="1270" anchor="ctr" anchorCtr="0">
            <a:noAutofit/>
          </a:bodyPr>
          <a:lstStyle/>
          <a:p>
            <a:pPr lvl="0" algn="l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d-ID" sz="2000" i="1" kern="1200" dirty="0" smtClean="0">
                <a:latin typeface="Adobe Caslon Pro"/>
              </a:rPr>
              <a:t>Flowchart</a:t>
            </a:r>
            <a:endParaRPr lang="id-ID" sz="2000" i="1" kern="1200" dirty="0">
              <a:latin typeface="Adobe Caslon Pro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6250869" y="3098711"/>
            <a:ext cx="278766" cy="233644"/>
          </a:xfrm>
          <a:prstGeom prst="rect">
            <a:avLst/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6" name="Freeform 25"/>
          <p:cNvSpPr/>
          <p:nvPr/>
        </p:nvSpPr>
        <p:spPr>
          <a:xfrm>
            <a:off x="6516499" y="2943220"/>
            <a:ext cx="3529086" cy="544625"/>
          </a:xfrm>
          <a:custGeom>
            <a:avLst/>
            <a:gdLst>
              <a:gd name="connsiteX0" fmla="*/ 0 w 3529086"/>
              <a:gd name="connsiteY0" fmla="*/ 0 h 649805"/>
              <a:gd name="connsiteX1" fmla="*/ 3529086 w 3529086"/>
              <a:gd name="connsiteY1" fmla="*/ 0 h 649805"/>
              <a:gd name="connsiteX2" fmla="*/ 3529086 w 3529086"/>
              <a:gd name="connsiteY2" fmla="*/ 649805 h 649805"/>
              <a:gd name="connsiteX3" fmla="*/ 0 w 3529086"/>
              <a:gd name="connsiteY3" fmla="*/ 649805 h 649805"/>
              <a:gd name="connsiteX4" fmla="*/ 0 w 3529086"/>
              <a:gd name="connsiteY4" fmla="*/ 0 h 649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29086" h="649805">
                <a:moveTo>
                  <a:pt x="0" y="0"/>
                </a:moveTo>
                <a:lnTo>
                  <a:pt x="3529086" y="0"/>
                </a:lnTo>
                <a:lnTo>
                  <a:pt x="3529086" y="649805"/>
                </a:lnTo>
                <a:lnTo>
                  <a:pt x="0" y="64980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42240" tIns="142240" rIns="142240" bIns="142240" numCol="1" spcCol="1270" anchor="ctr" anchorCtr="0">
            <a:noAutofit/>
          </a:bodyPr>
          <a:lstStyle/>
          <a:p>
            <a:pPr lvl="0" algn="l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d-ID" sz="2000" kern="1200" dirty="0" smtClean="0">
                <a:latin typeface="Adobe Caslon Pro"/>
              </a:rPr>
              <a:t>DFD</a:t>
            </a:r>
            <a:endParaRPr lang="id-ID" sz="2000" kern="1200" dirty="0">
              <a:latin typeface="Adobe Caslon Pro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6250869" y="3643337"/>
            <a:ext cx="278766" cy="233644"/>
          </a:xfrm>
          <a:prstGeom prst="rect">
            <a:avLst/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8" name="Freeform 27"/>
          <p:cNvSpPr/>
          <p:nvPr/>
        </p:nvSpPr>
        <p:spPr>
          <a:xfrm>
            <a:off x="6516499" y="3487846"/>
            <a:ext cx="3529086" cy="544625"/>
          </a:xfrm>
          <a:custGeom>
            <a:avLst/>
            <a:gdLst>
              <a:gd name="connsiteX0" fmla="*/ 0 w 3529086"/>
              <a:gd name="connsiteY0" fmla="*/ 0 h 649805"/>
              <a:gd name="connsiteX1" fmla="*/ 3529086 w 3529086"/>
              <a:gd name="connsiteY1" fmla="*/ 0 h 649805"/>
              <a:gd name="connsiteX2" fmla="*/ 3529086 w 3529086"/>
              <a:gd name="connsiteY2" fmla="*/ 649805 h 649805"/>
              <a:gd name="connsiteX3" fmla="*/ 0 w 3529086"/>
              <a:gd name="connsiteY3" fmla="*/ 649805 h 649805"/>
              <a:gd name="connsiteX4" fmla="*/ 0 w 3529086"/>
              <a:gd name="connsiteY4" fmla="*/ 0 h 649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29086" h="649805">
                <a:moveTo>
                  <a:pt x="0" y="0"/>
                </a:moveTo>
                <a:lnTo>
                  <a:pt x="3529086" y="0"/>
                </a:lnTo>
                <a:lnTo>
                  <a:pt x="3529086" y="649805"/>
                </a:lnTo>
                <a:lnTo>
                  <a:pt x="0" y="64980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42240" tIns="142240" rIns="142240" bIns="142240" numCol="1" spcCol="1270" anchor="ctr" anchorCtr="0">
            <a:noAutofit/>
          </a:bodyPr>
          <a:lstStyle/>
          <a:p>
            <a:pPr lvl="0" algn="l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d-ID" sz="2000" kern="1200" dirty="0" smtClean="0">
                <a:latin typeface="Adobe Caslon Pro"/>
              </a:rPr>
              <a:t>Diagram Aktivitas</a:t>
            </a:r>
            <a:endParaRPr lang="id-ID" sz="2000" kern="1200" dirty="0">
              <a:latin typeface="Adobe Caslon Pro"/>
            </a:endParaRPr>
          </a:p>
        </p:txBody>
      </p:sp>
    </p:spTree>
    <p:extLst>
      <p:ext uri="{BB962C8B-B14F-4D97-AF65-F5344CB8AC3E}">
        <p14:creationId xmlns:p14="http://schemas.microsoft.com/office/powerpoint/2010/main" val="25659186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B</a:t>
            </a:r>
            <a:r>
              <a:rPr lang="id-ID" dirty="0" smtClean="0"/>
              <a:t>. Flowchart</a:t>
            </a:r>
            <a:endParaRPr lang="id-ID" dirty="0"/>
          </a:p>
        </p:txBody>
      </p:sp>
      <p:sp>
        <p:nvSpPr>
          <p:cNvPr id="4" name="Rectangle 3"/>
          <p:cNvSpPr/>
          <p:nvPr/>
        </p:nvSpPr>
        <p:spPr>
          <a:xfrm>
            <a:off x="467544" y="2875002"/>
            <a:ext cx="8208912" cy="1107996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d-ID" sz="66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Brush Script MT" pitchFamily="66" charset="0"/>
              </a:rPr>
              <a:t>Flowchart?</a:t>
            </a:r>
            <a:endParaRPr lang="id-ID" sz="66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Brush Script MT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0394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i="1" dirty="0" smtClean="0"/>
              <a:t>Flowchart</a:t>
            </a:r>
            <a:endParaRPr lang="id-ID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b="1" i="1" dirty="0" smtClean="0">
                <a:solidFill>
                  <a:srgbClr val="C00000"/>
                </a:solidFill>
              </a:rPr>
              <a:t>Flowchart</a:t>
            </a:r>
            <a:r>
              <a:rPr lang="id-ID" dirty="0" smtClean="0">
                <a:solidFill>
                  <a:srgbClr val="C00000"/>
                </a:solidFill>
              </a:rPr>
              <a:t> </a:t>
            </a:r>
            <a:r>
              <a:rPr lang="id-ID" dirty="0" smtClean="0"/>
              <a:t>merupakan diagram simbolik yang menggambarkan aliran data yang dihubungkan menggunakan simbol garis berpanah.</a:t>
            </a:r>
          </a:p>
          <a:p>
            <a:r>
              <a:rPr lang="id-ID" i="1" dirty="0" smtClean="0"/>
              <a:t>Flowchart</a:t>
            </a:r>
            <a:r>
              <a:rPr lang="id-ID" dirty="0" smtClean="0"/>
              <a:t> merekam bagaimana proses bisnis dilakukan dan bagaimana dokumen mengalir dalam organisasi.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036957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Kategori Simbol Dalam </a:t>
            </a:r>
            <a:r>
              <a:rPr lang="id-ID" i="1" dirty="0" smtClean="0"/>
              <a:t>Flowchart</a:t>
            </a:r>
            <a:endParaRPr lang="id-ID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Empat kategori dalam </a:t>
            </a:r>
            <a:r>
              <a:rPr lang="id-ID" i="1" dirty="0" smtClean="0"/>
              <a:t>Flowchart</a:t>
            </a:r>
            <a:endParaRPr lang="id-ID" i="1" dirty="0"/>
          </a:p>
        </p:txBody>
      </p:sp>
      <p:sp>
        <p:nvSpPr>
          <p:cNvPr id="4" name="AutoShape 4"/>
          <p:cNvSpPr>
            <a:spLocks noChangeAspect="1" noChangeArrowheads="1"/>
          </p:cNvSpPr>
          <p:nvPr/>
        </p:nvSpPr>
        <p:spPr bwMode="auto">
          <a:xfrm>
            <a:off x="5257800" y="2347118"/>
            <a:ext cx="1096963" cy="549275"/>
          </a:xfrm>
          <a:prstGeom prst="flowChartInputOutput">
            <a:avLst/>
          </a:prstGeom>
          <a:solidFill>
            <a:schemeClr val="accent1"/>
          </a:solidFill>
          <a:ln>
            <a:noFill/>
          </a:ln>
        </p:spPr>
        <p:txBody>
          <a:bodyPr wrap="none" anchor="ctr"/>
          <a:lstStyle/>
          <a:p>
            <a:pPr algn="ctr"/>
            <a:endParaRPr lang="id-ID">
              <a:solidFill>
                <a:schemeClr val="tx2"/>
              </a:solidFill>
            </a:endParaRPr>
          </a:p>
        </p:txBody>
      </p:sp>
      <p:sp>
        <p:nvSpPr>
          <p:cNvPr id="5" name="AutoShape 5"/>
          <p:cNvSpPr>
            <a:spLocks noChangeAspect="1" noChangeArrowheads="1"/>
          </p:cNvSpPr>
          <p:nvPr/>
        </p:nvSpPr>
        <p:spPr bwMode="auto">
          <a:xfrm>
            <a:off x="5295900" y="3394868"/>
            <a:ext cx="1096963" cy="658813"/>
          </a:xfrm>
          <a:prstGeom prst="flowChartProcess">
            <a:avLst/>
          </a:prstGeom>
          <a:solidFill>
            <a:schemeClr val="accent1"/>
          </a:solidFill>
          <a:ln>
            <a:noFill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8" name="Text Box 12"/>
          <p:cNvSpPr txBox="1">
            <a:spLocks noChangeArrowheads="1"/>
          </p:cNvSpPr>
          <p:nvPr/>
        </p:nvSpPr>
        <p:spPr bwMode="auto">
          <a:xfrm>
            <a:off x="1219200" y="2423318"/>
            <a:ext cx="3200400" cy="52322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i="1" dirty="0">
                <a:latin typeface="Adobe Caslon Pro"/>
              </a:rPr>
              <a:t>Input</a:t>
            </a:r>
            <a:r>
              <a:rPr lang="en-US" sz="2800" b="1" i="1" dirty="0" smtClean="0">
                <a:latin typeface="Adobe Caslon Pro"/>
              </a:rPr>
              <a:t>/</a:t>
            </a:r>
            <a:r>
              <a:rPr lang="id-ID" sz="2800" b="1" i="1" dirty="0" smtClean="0">
                <a:latin typeface="Adobe Caslon Pro"/>
              </a:rPr>
              <a:t> </a:t>
            </a:r>
            <a:r>
              <a:rPr lang="en-US" sz="2800" b="1" i="1" dirty="0" smtClean="0">
                <a:latin typeface="Adobe Caslon Pro"/>
              </a:rPr>
              <a:t>Output</a:t>
            </a:r>
            <a:endParaRPr lang="en-US" sz="2800" b="1" i="1" dirty="0">
              <a:latin typeface="Adobe Caslon Pro"/>
            </a:endParaRPr>
          </a:p>
        </p:txBody>
      </p:sp>
      <p:sp>
        <p:nvSpPr>
          <p:cNvPr id="9" name="Text Box 13"/>
          <p:cNvSpPr txBox="1">
            <a:spLocks noChangeArrowheads="1"/>
          </p:cNvSpPr>
          <p:nvPr/>
        </p:nvSpPr>
        <p:spPr bwMode="auto">
          <a:xfrm>
            <a:off x="1219200" y="3413918"/>
            <a:ext cx="3200400" cy="52322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dirty="0">
                <a:latin typeface="Adobe Caslon Pro"/>
              </a:rPr>
              <a:t>Process</a:t>
            </a: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1219200" y="4404518"/>
            <a:ext cx="3200400" cy="52322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id-ID" sz="2800" b="1" i="1" dirty="0" smtClean="0">
                <a:latin typeface="Adobe Caslon Pro"/>
              </a:rPr>
              <a:t>Data Store</a:t>
            </a:r>
            <a:endParaRPr lang="en-US" sz="2800" b="1" i="1" dirty="0">
              <a:latin typeface="Adobe Caslon Pro"/>
            </a:endParaRPr>
          </a:p>
        </p:txBody>
      </p:sp>
      <p:sp>
        <p:nvSpPr>
          <p:cNvPr id="11" name="Text Box 15"/>
          <p:cNvSpPr txBox="1">
            <a:spLocks noChangeArrowheads="1"/>
          </p:cNvSpPr>
          <p:nvPr/>
        </p:nvSpPr>
        <p:spPr bwMode="auto">
          <a:xfrm>
            <a:off x="1219200" y="5349081"/>
            <a:ext cx="3200400" cy="52322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i="1" dirty="0">
                <a:latin typeface="Adobe Caslon Pro"/>
              </a:rPr>
              <a:t>Annotation</a:t>
            </a:r>
          </a:p>
        </p:txBody>
      </p:sp>
      <p:grpSp>
        <p:nvGrpSpPr>
          <p:cNvPr id="17" name="Group 16"/>
          <p:cNvGrpSpPr/>
          <p:nvPr/>
        </p:nvGrpSpPr>
        <p:grpSpPr>
          <a:xfrm>
            <a:off x="4876800" y="5291138"/>
            <a:ext cx="2363788" cy="735012"/>
            <a:chOff x="4876800" y="5291138"/>
            <a:chExt cx="2363788" cy="735012"/>
          </a:xfrm>
        </p:grpSpPr>
        <p:sp>
          <p:nvSpPr>
            <p:cNvPr id="7" name="Line 11"/>
            <p:cNvSpPr>
              <a:spLocks noChangeShapeType="1"/>
            </p:cNvSpPr>
            <p:nvPr/>
          </p:nvSpPr>
          <p:spPr bwMode="auto">
            <a:xfrm flipH="1">
              <a:off x="4876800" y="5661818"/>
              <a:ext cx="990600" cy="0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15" name="Freeform 5"/>
            <p:cNvSpPr>
              <a:spLocks/>
            </p:cNvSpPr>
            <p:nvPr/>
          </p:nvSpPr>
          <p:spPr bwMode="auto">
            <a:xfrm>
              <a:off x="5868988" y="5291138"/>
              <a:ext cx="1371600" cy="735012"/>
            </a:xfrm>
            <a:custGeom>
              <a:avLst/>
              <a:gdLst>
                <a:gd name="T0" fmla="*/ 0 w 864"/>
                <a:gd name="T1" fmla="*/ 0 h 463"/>
                <a:gd name="T2" fmla="*/ 864 w 864"/>
                <a:gd name="T3" fmla="*/ 0 h 463"/>
                <a:gd name="T4" fmla="*/ 864 w 864"/>
                <a:gd name="T5" fmla="*/ 12 h 463"/>
                <a:gd name="T6" fmla="*/ 12 w 864"/>
                <a:gd name="T7" fmla="*/ 12 h 463"/>
                <a:gd name="T8" fmla="*/ 12 w 864"/>
                <a:gd name="T9" fmla="*/ 450 h 463"/>
                <a:gd name="T10" fmla="*/ 864 w 864"/>
                <a:gd name="T11" fmla="*/ 450 h 463"/>
                <a:gd name="T12" fmla="*/ 864 w 864"/>
                <a:gd name="T13" fmla="*/ 463 h 463"/>
                <a:gd name="T14" fmla="*/ 0 w 864"/>
                <a:gd name="T15" fmla="*/ 463 h 463"/>
                <a:gd name="T16" fmla="*/ 0 w 864"/>
                <a:gd name="T17" fmla="*/ 0 h 463"/>
                <a:gd name="T18" fmla="*/ 0 w 864"/>
                <a:gd name="T19" fmla="*/ 0 h 463"/>
                <a:gd name="T20" fmla="*/ 0 w 864"/>
                <a:gd name="T21" fmla="*/ 0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64" h="463">
                  <a:moveTo>
                    <a:pt x="0" y="0"/>
                  </a:moveTo>
                  <a:lnTo>
                    <a:pt x="864" y="0"/>
                  </a:lnTo>
                  <a:lnTo>
                    <a:pt x="864" y="12"/>
                  </a:lnTo>
                  <a:lnTo>
                    <a:pt x="12" y="12"/>
                  </a:lnTo>
                  <a:lnTo>
                    <a:pt x="12" y="450"/>
                  </a:lnTo>
                  <a:lnTo>
                    <a:pt x="864" y="450"/>
                  </a:lnTo>
                  <a:lnTo>
                    <a:pt x="864" y="463"/>
                  </a:lnTo>
                  <a:lnTo>
                    <a:pt x="0" y="463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ln>
              <a:solidFill>
                <a:schemeClr val="accent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</p:grpSp>
      <p:sp>
        <p:nvSpPr>
          <p:cNvPr id="16" name="Flowchart: Magnetic Disk 15"/>
          <p:cNvSpPr/>
          <p:nvPr/>
        </p:nvSpPr>
        <p:spPr>
          <a:xfrm>
            <a:off x="5450247" y="4193846"/>
            <a:ext cx="712068" cy="944563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278099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i="1" dirty="0" smtClean="0"/>
              <a:t>Input/ Output</a:t>
            </a:r>
            <a:endParaRPr lang="id-ID" i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88256965"/>
              </p:ext>
            </p:extLst>
          </p:nvPr>
        </p:nvGraphicFramePr>
        <p:xfrm>
          <a:off x="466725" y="1649413"/>
          <a:ext cx="8220076" cy="293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3027"/>
                <a:gridCol w="6347049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>
                          <a:latin typeface="Adobe Caslon Pro"/>
                        </a:rPr>
                        <a:t>Simbol</a:t>
                      </a:r>
                      <a:endParaRPr lang="id-ID" dirty="0">
                        <a:latin typeface="Adobe Caslon Pro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>
                          <a:latin typeface="Adobe Caslon Pro"/>
                        </a:rPr>
                        <a:t>Keterangan</a:t>
                      </a:r>
                      <a:endParaRPr lang="id-ID" dirty="0">
                        <a:latin typeface="Adobe Caslon Pro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id-ID" dirty="0" smtClean="0">
                        <a:latin typeface="Adobe Caslon Pro"/>
                      </a:endParaRPr>
                    </a:p>
                    <a:p>
                      <a:endParaRPr lang="id-ID" dirty="0">
                        <a:latin typeface="Adobe Caslon Pro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>
                          <a:latin typeface="Adobe Caslon Pro"/>
                        </a:rPr>
                        <a:t>Dokumen</a:t>
                      </a:r>
                      <a:r>
                        <a:rPr lang="id-ID" baseline="0" dirty="0" smtClean="0">
                          <a:latin typeface="Adobe Caslon Pro"/>
                        </a:rPr>
                        <a:t> elektronik, dokumen kertas, atau laporan</a:t>
                      </a:r>
                      <a:endParaRPr lang="id-ID" dirty="0">
                        <a:latin typeface="Adobe Caslon Pro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id-ID" dirty="0" smtClean="0">
                        <a:latin typeface="Adobe Caslon Pro"/>
                      </a:endParaRPr>
                    </a:p>
                    <a:p>
                      <a:endParaRPr lang="id-ID" dirty="0">
                        <a:latin typeface="Adobe Caslon Pro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>
                          <a:latin typeface="Adobe Caslon Pro"/>
                        </a:rPr>
                        <a:t>Salinan (copies) dari dokumen</a:t>
                      </a:r>
                      <a:endParaRPr lang="id-ID" dirty="0">
                        <a:latin typeface="Adobe Caslon Pro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id-ID" dirty="0" smtClean="0">
                        <a:latin typeface="Adobe Caslon Pro"/>
                      </a:endParaRPr>
                    </a:p>
                    <a:p>
                      <a:endParaRPr lang="id-ID" dirty="0">
                        <a:latin typeface="Adobe Caslon Pro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>
                          <a:latin typeface="Adobe Caslon Pro"/>
                        </a:rPr>
                        <a:t>Display/ Informasi ditampilkan secara</a:t>
                      </a:r>
                      <a:r>
                        <a:rPr lang="id-ID" baseline="0" dirty="0" smtClean="0">
                          <a:latin typeface="Adobe Caslon Pro"/>
                        </a:rPr>
                        <a:t> elektronik</a:t>
                      </a:r>
                      <a:endParaRPr lang="id-ID" dirty="0">
                        <a:latin typeface="Adobe Caslon Pro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id-ID" dirty="0" smtClean="0">
                        <a:latin typeface="Adobe Caslon Pro"/>
                      </a:endParaRPr>
                    </a:p>
                    <a:p>
                      <a:endParaRPr lang="id-ID" dirty="0">
                        <a:latin typeface="Adobe Caslon Pro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>
                          <a:latin typeface="Adobe Caslon Pro"/>
                        </a:rPr>
                        <a:t>Entry</a:t>
                      </a:r>
                      <a:r>
                        <a:rPr lang="id-ID" baseline="0" dirty="0" smtClean="0">
                          <a:latin typeface="Adobe Caslon Pro"/>
                        </a:rPr>
                        <a:t> manual</a:t>
                      </a:r>
                      <a:endParaRPr lang="id-ID" dirty="0">
                        <a:latin typeface="Adobe Caslon Pro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Flowchart: Document 5"/>
          <p:cNvSpPr/>
          <p:nvPr/>
        </p:nvSpPr>
        <p:spPr>
          <a:xfrm>
            <a:off x="971600" y="2096852"/>
            <a:ext cx="792088" cy="504056"/>
          </a:xfrm>
          <a:prstGeom prst="flowChart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7" name="Flowchart: Multidocument 6"/>
          <p:cNvSpPr/>
          <p:nvPr/>
        </p:nvSpPr>
        <p:spPr>
          <a:xfrm>
            <a:off x="971600" y="2708920"/>
            <a:ext cx="792088" cy="504000"/>
          </a:xfrm>
          <a:prstGeom prst="flowChartMulti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8" name="Flowchart: Display 7"/>
          <p:cNvSpPr/>
          <p:nvPr/>
        </p:nvSpPr>
        <p:spPr>
          <a:xfrm>
            <a:off x="938114" y="3356992"/>
            <a:ext cx="792088" cy="504000"/>
          </a:xfrm>
          <a:prstGeom prst="flowChartDispla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9" name="Flowchart: Manual Input 8"/>
          <p:cNvSpPr/>
          <p:nvPr/>
        </p:nvSpPr>
        <p:spPr>
          <a:xfrm>
            <a:off x="938114" y="4005064"/>
            <a:ext cx="792088" cy="504000"/>
          </a:xfrm>
          <a:prstGeom prst="flowChartManualInp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5136318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i="1" dirty="0" smtClean="0"/>
              <a:t>Process</a:t>
            </a:r>
            <a:endParaRPr lang="id-ID" i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2746177"/>
              </p:ext>
            </p:extLst>
          </p:nvPr>
        </p:nvGraphicFramePr>
        <p:xfrm>
          <a:off x="466725" y="1649413"/>
          <a:ext cx="8220076" cy="165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3027"/>
                <a:gridCol w="6347049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>
                          <a:latin typeface="Adobe Caslon Pro"/>
                        </a:rPr>
                        <a:t>Simbol</a:t>
                      </a:r>
                      <a:endParaRPr lang="id-ID" dirty="0">
                        <a:latin typeface="Adobe Caslon Pro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>
                          <a:latin typeface="Adobe Caslon Pro"/>
                        </a:rPr>
                        <a:t>Keterangan</a:t>
                      </a:r>
                      <a:endParaRPr lang="id-ID" dirty="0">
                        <a:latin typeface="Adobe Caslon Pro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id-ID" dirty="0" smtClean="0">
                        <a:latin typeface="Adobe Caslon Pro"/>
                      </a:endParaRPr>
                    </a:p>
                    <a:p>
                      <a:endParaRPr lang="id-ID" dirty="0">
                        <a:latin typeface="Adobe Caslon Pro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>
                          <a:latin typeface="Adobe Caslon Pro"/>
                        </a:rPr>
                        <a:t>Pemrosesan dengan komputer</a:t>
                      </a:r>
                      <a:endParaRPr lang="id-ID" dirty="0">
                        <a:latin typeface="Adobe Caslon Pro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id-ID" dirty="0" smtClean="0">
                        <a:latin typeface="Adobe Caslon Pro"/>
                      </a:endParaRPr>
                    </a:p>
                    <a:p>
                      <a:endParaRPr lang="id-ID" dirty="0">
                        <a:latin typeface="Adobe Caslon Pro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>
                          <a:latin typeface="Adobe Caslon Pro"/>
                        </a:rPr>
                        <a:t>Pemrosesan</a:t>
                      </a:r>
                      <a:r>
                        <a:rPr lang="id-ID" baseline="0" dirty="0" smtClean="0">
                          <a:latin typeface="Adobe Caslon Pro"/>
                        </a:rPr>
                        <a:t> manual</a:t>
                      </a:r>
                      <a:endParaRPr lang="id-ID" dirty="0">
                        <a:latin typeface="Adobe Caslon Pro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Flowchart: Process 5"/>
          <p:cNvSpPr/>
          <p:nvPr/>
        </p:nvSpPr>
        <p:spPr>
          <a:xfrm>
            <a:off x="971600" y="2096852"/>
            <a:ext cx="792088" cy="504056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7" name="Flowchart: Manual Operation 6"/>
          <p:cNvSpPr/>
          <p:nvPr/>
        </p:nvSpPr>
        <p:spPr>
          <a:xfrm>
            <a:off x="971600" y="2708920"/>
            <a:ext cx="792088" cy="504000"/>
          </a:xfrm>
          <a:prstGeom prst="flowChartManualOperat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07207548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TM10001104[[fn=Feathered]]</Template>
  <TotalTime>1959</TotalTime>
  <Words>1456</Words>
  <Application>Microsoft Office PowerPoint</Application>
  <PresentationFormat>On-screen Show (4:3)</PresentationFormat>
  <Paragraphs>262</Paragraphs>
  <Slides>34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Clarity</vt:lpstr>
      <vt:lpstr>Sistem informasi akuntansi (SIA)</vt:lpstr>
      <vt:lpstr>TEKNIK DOKUMENTASI SISTEM</vt:lpstr>
      <vt:lpstr>A. Teknik Dokumentasi Sistem</vt:lpstr>
      <vt:lpstr>Pendokumentasian Sistem</vt:lpstr>
      <vt:lpstr>B. Flowchart</vt:lpstr>
      <vt:lpstr>Flowchart</vt:lpstr>
      <vt:lpstr>Kategori Simbol Dalam Flowchart</vt:lpstr>
      <vt:lpstr>Input/ Output</vt:lpstr>
      <vt:lpstr>Process</vt:lpstr>
      <vt:lpstr>Data Store</vt:lpstr>
      <vt:lpstr>Annotation dan lain-lain</vt:lpstr>
      <vt:lpstr>Tugas 1</vt:lpstr>
      <vt:lpstr>Data Flow Diagram (DFD)</vt:lpstr>
      <vt:lpstr>Data Flow Diagram (DFD) (lanjut)</vt:lpstr>
      <vt:lpstr>Elemen Pembuatan DFD</vt:lpstr>
      <vt:lpstr>Aliran Data (Data Flow)</vt:lpstr>
      <vt:lpstr>Aliran Data (Data Flow) (lanjut)</vt:lpstr>
      <vt:lpstr>Aliran Data (Data Flow) (lanjut)</vt:lpstr>
      <vt:lpstr>Aliran Data (Data Flow) (lanjut)</vt:lpstr>
      <vt:lpstr>Aliran Data (Data Flow) (lanjut)</vt:lpstr>
      <vt:lpstr>Proses</vt:lpstr>
      <vt:lpstr>Proses (lanjut)</vt:lpstr>
      <vt:lpstr>Proses (lanjut)</vt:lpstr>
      <vt:lpstr>Penyimpanan Data (Data Store)</vt:lpstr>
      <vt:lpstr>Data Store (lanjut)</vt:lpstr>
      <vt:lpstr>Entitas Ekternal</vt:lpstr>
      <vt:lpstr>Entitas Ekternal (lanjut)</vt:lpstr>
      <vt:lpstr>Contoh DFD: Proses Penggajian</vt:lpstr>
      <vt:lpstr>Contoh DFD: Sistem Informasi G*-FOOD ONLINE</vt:lpstr>
      <vt:lpstr>D. Diagram Aktivitas</vt:lpstr>
      <vt:lpstr>Diagram Aktivitas</vt:lpstr>
      <vt:lpstr>Simbol Diagram Aktivitas</vt:lpstr>
      <vt:lpstr>Tugas 2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SOFTWARE DEVELOPMENT</dc:title>
  <dc:creator>Tyas Tamimy</dc:creator>
  <cp:lastModifiedBy>user</cp:lastModifiedBy>
  <cp:revision>307</cp:revision>
  <dcterms:created xsi:type="dcterms:W3CDTF">2019-08-15T14:45:03Z</dcterms:created>
  <dcterms:modified xsi:type="dcterms:W3CDTF">2020-11-04T04:43:04Z</dcterms:modified>
</cp:coreProperties>
</file>