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79" r:id="rId2"/>
    <p:sldId id="280" r:id="rId3"/>
    <p:sldId id="5898" r:id="rId4"/>
    <p:sldId id="5899" r:id="rId5"/>
    <p:sldId id="281" r:id="rId6"/>
    <p:sldId id="5900" r:id="rId7"/>
    <p:sldId id="5887" r:id="rId8"/>
    <p:sldId id="5888" r:id="rId9"/>
    <p:sldId id="269" r:id="rId10"/>
    <p:sldId id="257" r:id="rId11"/>
    <p:sldId id="5873" r:id="rId12"/>
    <p:sldId id="5889" r:id="rId13"/>
    <p:sldId id="5885" r:id="rId14"/>
    <p:sldId id="260" r:id="rId15"/>
    <p:sldId id="434" r:id="rId16"/>
    <p:sldId id="436" r:id="rId17"/>
    <p:sldId id="437" r:id="rId18"/>
    <p:sldId id="466" r:id="rId19"/>
    <p:sldId id="467" r:id="rId20"/>
    <p:sldId id="468" r:id="rId21"/>
    <p:sldId id="469" r:id="rId22"/>
    <p:sldId id="470" r:id="rId23"/>
    <p:sldId id="5886" r:id="rId24"/>
    <p:sldId id="2086" r:id="rId25"/>
    <p:sldId id="2087" r:id="rId26"/>
    <p:sldId id="2088" r:id="rId27"/>
    <p:sldId id="2091" r:id="rId28"/>
    <p:sldId id="5890" r:id="rId29"/>
    <p:sldId id="5891" r:id="rId30"/>
    <p:sldId id="5892" r:id="rId31"/>
    <p:sldId id="5875" r:id="rId32"/>
    <p:sldId id="5879" r:id="rId33"/>
    <p:sldId id="5882" r:id="rId34"/>
    <p:sldId id="5884" r:id="rId35"/>
    <p:sldId id="5881" r:id="rId36"/>
    <p:sldId id="5880" r:id="rId37"/>
    <p:sldId id="5894" r:id="rId38"/>
    <p:sldId id="2022" r:id="rId39"/>
    <p:sldId id="5901" r:id="rId40"/>
    <p:sldId id="563" r:id="rId41"/>
    <p:sldId id="267" r:id="rId42"/>
    <p:sldId id="268" r:id="rId43"/>
    <p:sldId id="5902" r:id="rId44"/>
    <p:sldId id="270" r:id="rId45"/>
    <p:sldId id="677" r:id="rId46"/>
    <p:sldId id="59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3E8F-7DCC-452D-AB00-370ADDC6932E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62EC9-A828-4819-A008-B2DED61973E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569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57E645-E4C7-13F5-E434-D8BD5906B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FBC79-C8D4-4B7F-9BB8-8DCC17730D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68D35729-21A2-7B81-1613-D090F03F3F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881A082B-8CF6-986A-9AE6-B6633448E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73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ED55-66D1-4BA6-AF63-66F19D1B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99C36-CE5D-4821-988D-14DD9FA3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0C9A-E7B8-45CB-B474-5C749C4E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8CA9-F48B-480A-9C19-037D4A3C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34CA-A662-481D-9246-301A07F3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74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92E7-E133-45CB-B795-789C37F3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C748-D1B7-48AD-81E2-4899F77E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EC0B-6C01-4FE9-B2C4-E8DF22BC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865F-C423-4A15-99FE-6EDFD9A7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17A1-6FCF-4101-83C3-CCB2208B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2F1826-973F-4698-9A4B-3F43DC5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8412C-5105-483C-B007-4F93DC0E9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1763-F99A-4A19-B475-9AEF88E8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5411-D725-4DBA-9C4A-0E0F9AA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BA4C-3368-4FE1-AC98-195D2C71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3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E4FD-E8D1-4D96-A2C1-6F61EFE6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5" y="123468"/>
            <a:ext cx="11342451" cy="878855"/>
          </a:xfrm>
        </p:spPr>
        <p:txBody>
          <a:bodyPr/>
          <a:lstStyle>
            <a:lvl1pPr>
              <a:defRPr>
                <a:latin typeface="Adobe Caslon Pro Bold" panose="0205070206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1F4B-D4E2-43AF-8E1B-F392B052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081454"/>
            <a:ext cx="11342451" cy="5406897"/>
          </a:xfrm>
        </p:spPr>
        <p:txBody>
          <a:bodyPr>
            <a:normAutofit/>
          </a:bodyPr>
          <a:lstStyle>
            <a:lvl1pPr algn="just">
              <a:defRPr sz="3200">
                <a:latin typeface="Adobe Caslon Pro" panose="0205050205050A020403" pitchFamily="18" charset="0"/>
              </a:defRPr>
            </a:lvl1pPr>
            <a:lvl2pPr algn="just">
              <a:defRPr sz="2800">
                <a:latin typeface="Adobe Caslon Pro" panose="0205050205050A020403" pitchFamily="18" charset="0"/>
              </a:defRPr>
            </a:lvl2pPr>
            <a:lvl3pPr algn="just">
              <a:defRPr sz="2400">
                <a:latin typeface="Adobe Caslon Pro" panose="0205050205050A020403" pitchFamily="18" charset="0"/>
              </a:defRPr>
            </a:lvl3pPr>
            <a:lvl4pPr algn="just">
              <a:defRPr sz="2000">
                <a:latin typeface="Adobe Caslon Pro" panose="0205050205050A020403" pitchFamily="18" charset="0"/>
              </a:defRPr>
            </a:lvl4pPr>
            <a:lvl5pPr algn="just">
              <a:defRPr sz="20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D40E6-148C-498D-B1C4-F9A18A633F04}"/>
              </a:ext>
            </a:extLst>
          </p:cNvPr>
          <p:cNvSpPr txBox="1"/>
          <p:nvPr userDrawn="1"/>
        </p:nvSpPr>
        <p:spPr>
          <a:xfrm>
            <a:off x="9484469" y="6517528"/>
            <a:ext cx="225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418C3-0480-4A3A-89B7-4766AB2F69C6}"/>
              </a:ext>
            </a:extLst>
          </p:cNvPr>
          <p:cNvSpPr txBox="1"/>
          <p:nvPr userDrawn="1"/>
        </p:nvSpPr>
        <p:spPr>
          <a:xfrm>
            <a:off x="389105" y="6550223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dobe Caslon Pro" panose="0205050205050A020403" pitchFamily="18" charset="0"/>
              </a:rPr>
              <a:t>Data Mining </a:t>
            </a:r>
            <a:r>
              <a:rPr lang="en-US" sz="1400" dirty="0">
                <a:latin typeface="Adobe Caslon Pro" panose="0205050205050A020403" pitchFamily="18" charset="0"/>
              </a:rPr>
              <a:t>&amp; </a:t>
            </a:r>
            <a:r>
              <a:rPr lang="en-US" sz="1400" dirty="0" err="1">
                <a:latin typeface="Adobe Caslon Pro" panose="0205050205050A020403" pitchFamily="18" charset="0"/>
              </a:rPr>
              <a:t>Wirehouse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C183-E0DB-4884-9F3F-1B672648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85CFB-A534-4623-8D15-85FC9412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154BF-1FDF-46BD-8A8D-39FC9330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830-6387-40BE-9D10-DEB75773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AD411-34D2-4A4D-8B5B-275158D6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74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FA0-9454-4431-A5F2-D1561DE9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0475-5679-4D03-8360-6A27B002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1A0C4-E97B-4962-AA1F-B1211385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7C2D2-D338-434D-9A15-0CF4EC3D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5F0E-9E02-4322-ABE6-F343D135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42AB1-ECCC-4013-830E-A8AFCDF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82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9D1ED-53DE-4607-96FF-EED8B11B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F9F7-5264-43BA-BC7A-0679016C7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70F41-1299-465B-89E2-216180362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87B0-38AB-4A87-9E41-E92B5B6C5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5CCF4-DE7F-4656-9F33-F2DCA2451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5420E-A5C5-4619-9B34-2D82CA45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7AEE-DCD3-4549-A3D3-F6B109B9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BE6CE-AB85-4B0B-A919-36194288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5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5E4-628A-4ECA-86C6-11365B02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EAA8-1AC4-4EF7-B054-FE0C4919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ED14D-97A5-494B-B625-A52A8779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4C7FA-63AB-407B-A71F-AF5511D3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5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4348-92B0-4828-AAB8-0A0198BF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2B1F7-AB69-41CF-AC9A-B6F83309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50F3-CD8D-4A65-956D-71B7610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471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EA9-FE19-4B06-AFBC-C511F0061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AEA88-413C-4E9D-9FE8-208EF739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205B6-DB41-45C1-A8C4-84EC2B6A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5E0BE-4D01-47CE-9BE3-F8F12EE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A19-35FB-4090-B535-0A9AA0A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DB1C2-3B70-43A5-B713-9425E6D0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5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1F22-9E23-41DA-8263-C077D558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7F815-20A4-4AC5-9D21-9F855E9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C43E2-3334-4697-A33A-FAD58DF7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84551-92CA-41AF-905A-852F63F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AD4F-0B4F-4B0A-8708-F53FE1BC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ACC48-5E52-4235-9A34-7A1C2166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5760-F66B-4CD7-BB5F-8C43FF25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3004-2554-4226-AF19-7B45E377D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27A-E7C7-4DF0-A7AD-C8B9D8A27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16/07/2025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E6DF1-F20E-4703-A18D-41B642AC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B277-08C3-4455-BD74-802D3AEB9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7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dobe Caslon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dobe Caslon Pro" panose="0205050205050A0204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386" y="5170086"/>
            <a:ext cx="4053724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tyas_fa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umbs.ac.id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794792" y="685816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KONSEP DASAR</a:t>
            </a:r>
          </a:p>
          <a:p>
            <a:pPr algn="ctr"/>
            <a:r>
              <a:rPr lang="en-US" sz="54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 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&amp; WIREHOUSE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4" y="5145760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8" y="5577238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026094" y="5715875"/>
            <a:ext cx="4077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r>
              <a:rPr lang="en-US" sz="2000" dirty="0">
                <a:latin typeface="Adobe Caslon Pro"/>
              </a:rPr>
              <a:t> (Telegram only)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" y="4728197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1040386" y="4745756"/>
            <a:ext cx="4053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8" y="6039230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1049814" y="6182036"/>
            <a:ext cx="265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Tyas </a:t>
            </a:r>
            <a:r>
              <a:rPr lang="en-US" sz="2000" dirty="0" err="1">
                <a:latin typeface="Adobe Caslon Pro"/>
              </a:rPr>
              <a:t>Tamimy</a:t>
            </a:r>
            <a:endParaRPr lang="en-US" sz="2000" dirty="0">
              <a:latin typeface="Adobe Caslon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5048F-B0C1-4588-9962-8504A56E277F}"/>
              </a:ext>
            </a:extLst>
          </p:cNvPr>
          <p:cNvSpPr txBox="1"/>
          <p:nvPr/>
        </p:nvSpPr>
        <p:spPr>
          <a:xfrm>
            <a:off x="7410793" y="6276112"/>
            <a:ext cx="43329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 err="1">
                <a:latin typeface="Adobe Caslon Pro"/>
              </a:rPr>
              <a:t>Referensi</a:t>
            </a:r>
            <a:r>
              <a:rPr lang="en-US" sz="1600" dirty="0">
                <a:latin typeface="Adobe Caslon Pro"/>
              </a:rPr>
              <a:t> </a:t>
            </a:r>
            <a:r>
              <a:rPr lang="en-US" sz="1600" dirty="0" err="1">
                <a:latin typeface="Adobe Caslon Pro"/>
              </a:rPr>
              <a:t>utama</a:t>
            </a:r>
            <a:r>
              <a:rPr lang="en-US" sz="1600" dirty="0">
                <a:latin typeface="Adobe Caslon Pro"/>
              </a:rPr>
              <a:t>: romisatriawahono.net/dm/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7AD5A-F379-FC06-6570-564C046AC569}"/>
              </a:ext>
            </a:extLst>
          </p:cNvPr>
          <p:cNvSpPr txBox="1"/>
          <p:nvPr/>
        </p:nvSpPr>
        <p:spPr>
          <a:xfrm>
            <a:off x="3979909" y="2877970"/>
            <a:ext cx="42321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dobe Caslon Pro"/>
              </a:rPr>
              <a:t>Fitri Ayuning Tyas, </a:t>
            </a:r>
            <a:r>
              <a:rPr lang="en-US" sz="2400" b="1" dirty="0" err="1">
                <a:latin typeface="Adobe Caslon Pro"/>
              </a:rPr>
              <a:t>M.Kom</a:t>
            </a:r>
            <a:r>
              <a:rPr lang="en-US" sz="2400" b="1" dirty="0">
                <a:latin typeface="Adobe Caslon Pro"/>
              </a:rPr>
              <a:t>.</a:t>
            </a:r>
            <a:endParaRPr lang="id-ID" sz="2400" b="1" dirty="0">
              <a:latin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392741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293783-B185-4B99-A1EF-52779ED9638B}"/>
              </a:ext>
            </a:extLst>
          </p:cNvPr>
          <p:cNvSpPr txBox="1">
            <a:spLocks/>
          </p:cNvSpPr>
          <p:nvPr/>
        </p:nvSpPr>
        <p:spPr>
          <a:xfrm>
            <a:off x="6709022" y="1756042"/>
            <a:ext cx="3869343" cy="1123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latin typeface="Adobe Caslon Pro" panose="0205050205050A020403"/>
              </a:rPr>
              <a:t>A lot happens every minute online. People are checking emails, sending text messages, buying something, watching TikTok videos, and much, much more.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76B305-1784-4692-A875-DC5A7A58FCCE}"/>
              </a:ext>
            </a:extLst>
          </p:cNvPr>
          <p:cNvSpPr txBox="1">
            <a:spLocks/>
          </p:cNvSpPr>
          <p:nvPr/>
        </p:nvSpPr>
        <p:spPr>
          <a:xfrm>
            <a:off x="2152650" y="131976"/>
            <a:ext cx="7547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C00000"/>
                </a:solidFill>
              </a:rPr>
              <a:t>What Happens </a:t>
            </a:r>
            <a:r>
              <a:rPr lang="en-US" sz="4400" dirty="0">
                <a:solidFill>
                  <a:srgbClr val="00B050"/>
                </a:solidFill>
              </a:rPr>
              <a:t>in an Internet Minute </a:t>
            </a:r>
            <a:r>
              <a:rPr lang="en-US" sz="4400" dirty="0">
                <a:solidFill>
                  <a:srgbClr val="0070C0"/>
                </a:solidFill>
              </a:rPr>
              <a:t>in 2024?</a:t>
            </a:r>
          </a:p>
        </p:txBody>
      </p:sp>
      <p:pic>
        <p:nvPicPr>
          <p:cNvPr id="2" name="Picture 2" descr="internet minute statistics - infographic">
            <a:extLst>
              <a:ext uri="{FF2B5EF4-FFF2-40B4-BE49-F238E27FC236}">
                <a16:creationId xmlns:a16="http://schemas.microsoft.com/office/drawing/2014/main" id="{BA8EBC5F-E917-DFA7-ED66-186B23B6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08" y="1756040"/>
            <a:ext cx="5101960" cy="510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5ADB1-B76F-41E2-B8A2-0EFA9965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60" y="3429001"/>
            <a:ext cx="2981741" cy="3391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17D935-4E3C-21A8-7D57-6F54BF184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37" y="5627435"/>
            <a:ext cx="661965" cy="661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DF440-CEF5-4568-5A01-BF53AEE36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22" y="5013289"/>
            <a:ext cx="531913" cy="531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663DE-61CA-94C1-BC18-FC04E5862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39" y="4286450"/>
            <a:ext cx="685722" cy="685722"/>
          </a:xfrm>
          <a:prstGeom prst="rect">
            <a:avLst/>
          </a:prstGeom>
        </p:spPr>
      </p:pic>
      <p:pic>
        <p:nvPicPr>
          <p:cNvPr id="9" name="Picture 4" descr="Download Scalable Vector Graphics Logo Whatsapp Icon HQ PNG Image |  FreePNGImg">
            <a:extLst>
              <a:ext uri="{FF2B5EF4-FFF2-40B4-BE49-F238E27FC236}">
                <a16:creationId xmlns:a16="http://schemas.microsoft.com/office/drawing/2014/main" id="{F76BBF92-8E72-3DF0-DBDE-2206C26B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98" y="6274570"/>
            <a:ext cx="531913" cy="5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hopee Logo - PNG and Vector - Logo Download">
            <a:extLst>
              <a:ext uri="{FF2B5EF4-FFF2-40B4-BE49-F238E27FC236}">
                <a16:creationId xmlns:a16="http://schemas.microsoft.com/office/drawing/2014/main" id="{0C031A7F-6505-6D35-C4F3-7C1B1CDC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89" y="3529503"/>
            <a:ext cx="878536" cy="8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erkas:Facebook f logo (2019).svg - Wikipedia bahasa Indonesia,  ensiklopedia bebas">
            <a:extLst>
              <a:ext uri="{FF2B5EF4-FFF2-40B4-BE49-F238E27FC236}">
                <a16:creationId xmlns:a16="http://schemas.microsoft.com/office/drawing/2014/main" id="{0057F68E-529B-5758-164F-81F72C607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19" y="3202699"/>
            <a:ext cx="531913" cy="5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potify - Free social media icons">
            <a:extLst>
              <a:ext uri="{FF2B5EF4-FFF2-40B4-BE49-F238E27FC236}">
                <a16:creationId xmlns:a16="http://schemas.microsoft.com/office/drawing/2014/main" id="{95555DCD-A382-0CB2-143F-A001F88A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81" y="2997589"/>
            <a:ext cx="531914" cy="5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nstagram icon - Free download on Iconfinder">
            <a:extLst>
              <a:ext uri="{FF2B5EF4-FFF2-40B4-BE49-F238E27FC236}">
                <a16:creationId xmlns:a16="http://schemas.microsoft.com/office/drawing/2014/main" id="{3AC80D66-5249-CDF5-1E67-079238930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88" y="3127974"/>
            <a:ext cx="541361" cy="5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3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910A-66DA-EB2E-E302-C7BDC4B3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Produksi</a:t>
            </a:r>
            <a:r>
              <a:rPr lang="en-US" b="1" dirty="0"/>
              <a:t> dan </a:t>
            </a:r>
            <a:r>
              <a:rPr lang="en-US" b="1" dirty="0" err="1"/>
              <a:t>Pertumbuhan</a:t>
            </a:r>
            <a:r>
              <a:rPr lang="en-US" b="1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5591-7E73-A418-BDD9-39CD0578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Perubahan</a:t>
            </a:r>
            <a:r>
              <a:rPr lang="en-US" dirty="0"/>
              <a:t>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 </a:t>
            </a:r>
            <a:r>
              <a:rPr lang="en-US" dirty="0" err="1"/>
              <a:t>khususnya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>
                <a:solidFill>
                  <a:srgbClr val="FF0000"/>
                </a:solidFill>
              </a:rPr>
              <a:t>produksi</a:t>
            </a:r>
            <a:r>
              <a:rPr lang="en-US" dirty="0"/>
              <a:t> dan </a:t>
            </a:r>
            <a:r>
              <a:rPr lang="en-US" dirty="0" err="1">
                <a:solidFill>
                  <a:srgbClr val="FF0000"/>
                </a:solidFill>
              </a:rPr>
              <a:t>pertumbuhan</a:t>
            </a:r>
            <a:r>
              <a:rPr lang="en-US" dirty="0">
                <a:solidFill>
                  <a:srgbClr val="FF0000"/>
                </a:solidFill>
              </a:rPr>
              <a:t> data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jumlah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banyak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ukuran</a:t>
            </a:r>
            <a:r>
              <a:rPr lang="en-US" dirty="0">
                <a:solidFill>
                  <a:srgbClr val="00B050"/>
                </a:solidFill>
              </a:rPr>
              <a:t> yang </a:t>
            </a:r>
            <a:r>
              <a:rPr lang="en-US" dirty="0" err="1">
                <a:solidFill>
                  <a:srgbClr val="00B050"/>
                </a:solidFill>
              </a:rPr>
              <a:t>besar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Manusia</a:t>
            </a:r>
            <a:r>
              <a:rPr lang="en-US" dirty="0"/>
              <a:t> juga </a:t>
            </a:r>
            <a:r>
              <a:rPr lang="en-US" dirty="0" err="1"/>
              <a:t>memproduksi</a:t>
            </a:r>
            <a:r>
              <a:rPr lang="en-US" dirty="0"/>
              <a:t> data pada </a:t>
            </a:r>
            <a:r>
              <a:rPr lang="en-US" dirty="0" err="1"/>
              <a:t>bidang-bidang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tekuni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Entertain/ Media </a:t>
            </a:r>
            <a:r>
              <a:rPr lang="en-US" dirty="0" err="1"/>
              <a:t>Sosial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Pendidikan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Kesehatan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Ekonomi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Cuaca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….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6C767-A671-C365-B068-887316E6A68D}"/>
              </a:ext>
            </a:extLst>
          </p:cNvPr>
          <p:cNvSpPr/>
          <p:nvPr/>
        </p:nvSpPr>
        <p:spPr>
          <a:xfrm>
            <a:off x="5843008" y="4905044"/>
            <a:ext cx="401904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ID" sz="4000" i="1" dirty="0">
                <a:latin typeface="Adobe Caslon Pro" panose="0205050205050A020403"/>
              </a:rPr>
              <a:t>“</a:t>
            </a:r>
            <a:r>
              <a:rPr lang="en-ID" sz="4000" i="1" dirty="0">
                <a:solidFill>
                  <a:srgbClr val="FF0000"/>
                </a:solidFill>
                <a:latin typeface="Adobe Caslon Pro" panose="0205050205050A020403"/>
              </a:rPr>
              <a:t>Data Rich </a:t>
            </a:r>
            <a:r>
              <a:rPr lang="en-ID" sz="4000" i="1" dirty="0">
                <a:solidFill>
                  <a:srgbClr val="0070C0"/>
                </a:solidFill>
                <a:latin typeface="Adobe Caslon Pro" panose="0205050205050A020403"/>
              </a:rPr>
              <a:t>but</a:t>
            </a:r>
            <a:endParaRPr lang="en-ID" sz="4000" i="1" dirty="0">
              <a:latin typeface="Adobe Caslon Pro" panose="0205050205050A020403"/>
            </a:endParaRPr>
          </a:p>
          <a:p>
            <a:r>
              <a:rPr lang="en-ID" sz="4000" i="1" dirty="0">
                <a:solidFill>
                  <a:srgbClr val="00B050"/>
                </a:solidFill>
                <a:latin typeface="Adobe Caslon Pro" panose="0205050205050A020403"/>
              </a:rPr>
              <a:t>Information Poor</a:t>
            </a:r>
            <a:r>
              <a:rPr lang="en-ID" sz="4000" i="1" dirty="0">
                <a:latin typeface="Adobe Caslon Pro" panose="0205050205050A020403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1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35D2-899B-4DAC-8762-D85C60C4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Data</a:t>
            </a:r>
            <a:endParaRPr lang="en-ID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DA417-97C2-3136-4C63-9EFC29AEFD32}"/>
              </a:ext>
            </a:extLst>
          </p:cNvPr>
          <p:cNvGrpSpPr/>
          <p:nvPr/>
        </p:nvGrpSpPr>
        <p:grpSpPr>
          <a:xfrm>
            <a:off x="4500282" y="1434354"/>
            <a:ext cx="6167718" cy="5217458"/>
            <a:chOff x="1607405" y="0"/>
            <a:chExt cx="7851775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D7EDAB3-F34D-E9B3-532C-A84EDCEE1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405" y="0"/>
              <a:ext cx="78517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61DD1D-968C-E83C-BF9F-6C98DD1456A3}"/>
                </a:ext>
              </a:extLst>
            </p:cNvPr>
            <p:cNvSpPr txBox="1"/>
            <p:nvPr/>
          </p:nvSpPr>
          <p:spPr>
            <a:xfrm>
              <a:off x="5181149" y="6054356"/>
              <a:ext cx="4278031" cy="4854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https://farda.staff.ugm.ac.id/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9D50D1-F15E-775C-2C2B-CDFE85F04297}"/>
              </a:ext>
            </a:extLst>
          </p:cNvPr>
          <p:cNvSpPr txBox="1">
            <a:spLocks/>
          </p:cNvSpPr>
          <p:nvPr/>
        </p:nvSpPr>
        <p:spPr>
          <a:xfrm>
            <a:off x="1524001" y="1732515"/>
            <a:ext cx="5366871" cy="183543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latin typeface="Adobe Caslon Pro" panose="0205050205050A020403"/>
              </a:rPr>
              <a:t>Big Data </a:t>
            </a:r>
            <a:r>
              <a:rPr lang="en-US" sz="2600" dirty="0" err="1">
                <a:latin typeface="Adobe Caslon Pro" panose="0205050205050A020403"/>
              </a:rPr>
              <a:t>adalah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dobe Caslon Pro" panose="0205050205050A020403"/>
              </a:rPr>
              <a:t>kumpulan</a:t>
            </a:r>
            <a:r>
              <a:rPr lang="en-US" sz="2600" dirty="0">
                <a:solidFill>
                  <a:srgbClr val="C00000"/>
                </a:solidFill>
                <a:latin typeface="Adobe Caslon Pro" panose="0205050205050A020403"/>
              </a:rPr>
              <a:t> data </a:t>
            </a:r>
            <a:r>
              <a:rPr lang="en-US" sz="2600" dirty="0">
                <a:latin typeface="Adobe Caslon Pro" panose="0205050205050A020403"/>
              </a:rPr>
              <a:t>yang sangat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besar</a:t>
            </a:r>
            <a:r>
              <a:rPr lang="en-US" sz="2600" dirty="0">
                <a:solidFill>
                  <a:srgbClr val="00B05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volumenya</a:t>
            </a:r>
            <a:r>
              <a:rPr lang="en-US" sz="2600" dirty="0">
                <a:latin typeface="Adobe Caslon Pro" panose="0205050205050A020403"/>
              </a:rPr>
              <a:t>, </a:t>
            </a:r>
            <a:r>
              <a:rPr lang="en-US" sz="2600" dirty="0" err="1">
                <a:latin typeface="Adobe Caslon Pro" panose="0205050205050A020403"/>
              </a:rPr>
              <a:t>tetapi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dobe Caslon Pro" panose="0205050205050A020403"/>
              </a:rPr>
              <a:t>tumbuh</a:t>
            </a:r>
            <a:r>
              <a:rPr lang="en-US" sz="2600" dirty="0">
                <a:solidFill>
                  <a:srgbClr val="00B0F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dobe Caslon Pro" panose="0205050205050A020403"/>
              </a:rPr>
              <a:t>secara</a:t>
            </a:r>
            <a:r>
              <a:rPr lang="en-US" sz="2600" dirty="0">
                <a:solidFill>
                  <a:srgbClr val="00B0F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dobe Caslon Pro" panose="0205050205050A020403"/>
              </a:rPr>
              <a:t>eksponensial</a:t>
            </a:r>
            <a:r>
              <a:rPr lang="en-US" sz="2600" dirty="0">
                <a:solidFill>
                  <a:srgbClr val="00B0F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latin typeface="Adobe Caslon Pro" panose="0205050205050A020403"/>
              </a:rPr>
              <a:t>seiring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latin typeface="Adobe Caslon Pro" panose="0205050205050A020403"/>
              </a:rPr>
              <a:t>berjalannya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latin typeface="Adobe Caslon Pro" panose="0205050205050A020403"/>
              </a:rPr>
              <a:t>waktu</a:t>
            </a:r>
            <a:r>
              <a:rPr lang="en-US" sz="2600" dirty="0">
                <a:latin typeface="Adobe Caslon Pro" panose="0205050205050A020403"/>
              </a:rPr>
              <a:t>.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E7C563A-7221-348B-2199-BB4DF0479321}"/>
              </a:ext>
            </a:extLst>
          </p:cNvPr>
          <p:cNvSpPr txBox="1">
            <a:spLocks/>
          </p:cNvSpPr>
          <p:nvPr/>
        </p:nvSpPr>
        <p:spPr>
          <a:xfrm>
            <a:off x="1674907" y="3759198"/>
            <a:ext cx="2974788" cy="256390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>
                <a:solidFill>
                  <a:srgbClr val="C00000"/>
                </a:solidFill>
                <a:latin typeface="Adobe Caslon Pro" panose="0205050205050A020403"/>
              </a:rPr>
              <a:t>Tools</a:t>
            </a:r>
            <a:r>
              <a:rPr lang="en-US" sz="2600" dirty="0">
                <a:solidFill>
                  <a:srgbClr val="C0000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Adobe Caslon Pro" panose="0205050205050A020403"/>
              </a:rPr>
              <a:t>manajemen</a:t>
            </a:r>
            <a:r>
              <a:rPr lang="en-US" sz="2600" dirty="0">
                <a:solidFill>
                  <a:srgbClr val="C00000"/>
                </a:solidFill>
                <a:latin typeface="Adobe Caslon Pro" panose="0205050205050A020403"/>
              </a:rPr>
              <a:t> data </a:t>
            </a:r>
            <a:r>
              <a:rPr lang="en-US" sz="2600" dirty="0" err="1">
                <a:solidFill>
                  <a:srgbClr val="C00000"/>
                </a:solidFill>
                <a:latin typeface="Adobe Caslon Pro" panose="0205050205050A020403"/>
              </a:rPr>
              <a:t>tradisional</a:t>
            </a:r>
            <a:r>
              <a:rPr lang="en-US" sz="2600" dirty="0">
                <a:solidFill>
                  <a:srgbClr val="C0000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tidak</a:t>
            </a:r>
            <a:r>
              <a:rPr lang="en-US" sz="2600" dirty="0">
                <a:solidFill>
                  <a:srgbClr val="00B05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dapat</a:t>
            </a:r>
            <a:r>
              <a:rPr lang="en-US" sz="2600" dirty="0">
                <a:solidFill>
                  <a:srgbClr val="00B050"/>
                </a:solidFill>
                <a:latin typeface="Adobe Caslon Pro" panose="0205050205050A020403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menyimpan</a:t>
            </a:r>
            <a:r>
              <a:rPr lang="en-US" sz="2600" dirty="0">
                <a:solidFill>
                  <a:srgbClr val="00B050"/>
                </a:solidFill>
                <a:latin typeface="Adobe Caslon Pro" panose="0205050205050A020403"/>
              </a:rPr>
              <a:t> dan </a:t>
            </a:r>
            <a:r>
              <a:rPr lang="en-US" sz="2600" dirty="0" err="1">
                <a:solidFill>
                  <a:srgbClr val="00B050"/>
                </a:solidFill>
                <a:latin typeface="Adobe Caslon Pro" panose="0205050205050A020403"/>
              </a:rPr>
              <a:t>memproses</a:t>
            </a:r>
            <a:r>
              <a:rPr lang="en-US" sz="2600" dirty="0">
                <a:solidFill>
                  <a:srgbClr val="00B050"/>
                </a:solidFill>
                <a:latin typeface="Adobe Caslon Pro" panose="0205050205050A020403"/>
              </a:rPr>
              <a:t> </a:t>
            </a:r>
            <a:r>
              <a:rPr lang="en-US" sz="2600" i="1" dirty="0">
                <a:solidFill>
                  <a:srgbClr val="00B050"/>
                </a:solidFill>
                <a:latin typeface="Adobe Caslon Pro" panose="0205050205050A020403"/>
              </a:rPr>
              <a:t>Big Data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latin typeface="Adobe Caslon Pro" panose="0205050205050A020403"/>
              </a:rPr>
              <a:t>dengan</a:t>
            </a:r>
            <a:r>
              <a:rPr lang="en-US" sz="2600" dirty="0">
                <a:latin typeface="Adobe Caslon Pro" panose="0205050205050A020403"/>
              </a:rPr>
              <a:t> </a:t>
            </a:r>
            <a:r>
              <a:rPr lang="en-US" sz="2600" dirty="0" err="1">
                <a:latin typeface="Adobe Caslon Pro" panose="0205050205050A020403"/>
              </a:rPr>
              <a:t>efisien</a:t>
            </a:r>
            <a:r>
              <a:rPr lang="en-US" sz="2600" dirty="0">
                <a:latin typeface="Adobe Caslon Pro" panose="0205050205050A02040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86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61FE-D287-4160-8CBE-19339017F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latin typeface="Adobe Caslon Pro" panose="0205050205050A020403"/>
              </a:rPr>
              <a:t>Peluang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dirty="0" err="1">
                <a:latin typeface="Adobe Caslon Pro" panose="0205050205050A020403"/>
              </a:rPr>
              <a:t>profesi</a:t>
            </a:r>
            <a:r>
              <a:rPr lang="en-US" dirty="0">
                <a:latin typeface="Adobe Caslon Pro" panose="0205050205050A020403"/>
              </a:rPr>
              <a:t> di </a:t>
            </a:r>
            <a:r>
              <a:rPr lang="en-US" dirty="0" err="1">
                <a:latin typeface="Adobe Caslon Pro" panose="0205050205050A020403"/>
              </a:rPr>
              <a:t>bidang</a:t>
            </a:r>
            <a:r>
              <a:rPr lang="en-US" dirty="0">
                <a:latin typeface="Adobe Caslon Pro" panose="0205050205050A020403"/>
              </a:rPr>
              <a:t> data salah </a:t>
            </a:r>
            <a:r>
              <a:rPr lang="en-US" dirty="0" err="1">
                <a:latin typeface="Adobe Caslon Pro" panose="0205050205050A020403"/>
              </a:rPr>
              <a:t>satunya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dirty="0" err="1">
                <a:latin typeface="Adobe Caslon Pro" panose="0205050205050A020403"/>
              </a:rPr>
              <a:t>adalah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dobe Caslon Pro" panose="0205050205050A020403"/>
              </a:rPr>
              <a:t>“Data Science”.</a:t>
            </a:r>
          </a:p>
          <a:p>
            <a:pPr algn="just"/>
            <a:endParaRPr lang="en-ID" dirty="0">
              <a:latin typeface="Adobe Caslon Pro" panose="0205050205050A0204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56ED2-6858-4353-BE6D-A864002B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04" y="2020521"/>
            <a:ext cx="3797593" cy="1225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E96FF-C1B4-4228-9643-D6990E76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814" y="3951812"/>
            <a:ext cx="3210373" cy="1933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91FB3-542D-4D1C-83A0-E4D8FB6236E8}"/>
              </a:ext>
            </a:extLst>
          </p:cNvPr>
          <p:cNvSpPr txBox="1"/>
          <p:nvPr/>
        </p:nvSpPr>
        <p:spPr>
          <a:xfrm>
            <a:off x="7075902" y="6137090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dobe Caslon Pro" panose="0205050205050A020403"/>
              </a:rPr>
              <a:t>Sumber</a:t>
            </a:r>
            <a:r>
              <a:rPr lang="en-US" dirty="0">
                <a:latin typeface="Adobe Caslon Pro" panose="0205050205050A020403"/>
              </a:rPr>
              <a:t>: </a:t>
            </a:r>
            <a:r>
              <a:rPr lang="en-US" dirty="0" err="1">
                <a:latin typeface="Adobe Caslon Pro" panose="0205050205050A020403"/>
              </a:rPr>
              <a:t>Wahono</a:t>
            </a:r>
            <a:r>
              <a:rPr lang="en-US" dirty="0">
                <a:latin typeface="Adobe Caslon Pro" panose="0205050205050A020403"/>
              </a:rPr>
              <a:t>, 2020</a:t>
            </a:r>
            <a:endParaRPr lang="en-ID" dirty="0">
              <a:latin typeface="Adobe Caslon Pro" panose="0205050205050A020403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9CCE87E-A153-46DD-9714-1E017C8EE78A}"/>
              </a:ext>
            </a:extLst>
          </p:cNvPr>
          <p:cNvSpPr/>
          <p:nvPr/>
        </p:nvSpPr>
        <p:spPr>
          <a:xfrm rot="5400000">
            <a:off x="5557276" y="3060579"/>
            <a:ext cx="1077447" cy="55561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8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EACC69-A42F-5D0D-2B94-8690F4FB1092}"/>
              </a:ext>
            </a:extLst>
          </p:cNvPr>
          <p:cNvSpPr txBox="1"/>
          <p:nvPr/>
        </p:nvSpPr>
        <p:spPr>
          <a:xfrm>
            <a:off x="794792" y="2967335"/>
            <a:ext cx="10541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WIREHOUSE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F90E38F9-C996-2676-EECB-51A0485F1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Pendahuluan</a:t>
            </a:r>
            <a:endParaRPr lang="id-ID" altLang="en-US"/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9993EDE5-DC3E-04D9-2C6D-74085EB4F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salah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konsep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penyediaan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basisdata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distrukturkan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khusus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dikenai</a:t>
            </a:r>
            <a:r>
              <a:rPr lang="en-US" altLang="en-US" sz="2400" dirty="0"/>
              <a:t> query dan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data yang </a:t>
            </a:r>
            <a:r>
              <a:rPr lang="en-US" altLang="en-US" sz="2400" dirty="0" err="1"/>
              <a:t>merepresentasikan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histori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organisasi</a:t>
            </a:r>
            <a:r>
              <a:rPr lang="en-US" altLang="en-US" sz="2400" dirty="0"/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mengkonsolidasi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memadukan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menyusunnya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format yang </a:t>
            </a:r>
            <a:r>
              <a:rPr lang="en-US" altLang="en-US" sz="2400" dirty="0" err="1"/>
              <a:t>berarti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akurat</a:t>
            </a:r>
            <a:r>
              <a:rPr lang="en-US" altLang="en-US" sz="2400" dirty="0"/>
              <a:t>.</a:t>
            </a:r>
            <a:endParaRPr lang="id-ID" alt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0C2737-DA29-3E46-FD19-B821B968C9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9E8DB0B6-2F94-7D44-06D9-3902A94B7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Pengertian Data Warehouse</a:t>
            </a:r>
            <a:endParaRPr lang="id-ID" altLang="en-US"/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BD5639CE-67C2-F2AC-5191-A5D5A5A52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600" dirty="0"/>
              <a:t>Data warehouse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i="1" dirty="0"/>
              <a:t>repository </a:t>
            </a:r>
            <a:r>
              <a:rPr lang="en-US" altLang="en-US" sz="2600" dirty="0"/>
              <a:t>(</a:t>
            </a:r>
            <a:r>
              <a:rPr lang="en-US" altLang="en-US" sz="2600" dirty="0" err="1"/>
              <a:t>arsip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disatukan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situs </a:t>
            </a:r>
            <a:r>
              <a:rPr lang="en-US" altLang="en-US" sz="2600" dirty="0" err="1"/>
              <a:t>tunggal</a:t>
            </a:r>
            <a:r>
              <a:rPr lang="en-US" altLang="en-US" sz="2600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en-US" sz="2600" dirty="0" err="1"/>
              <a:t>Begitu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dikumpulkan</a:t>
            </a:r>
            <a:r>
              <a:rPr lang="en-US" altLang="en-US" sz="2600" dirty="0"/>
              <a:t>, data </a:t>
            </a:r>
            <a:r>
              <a:rPr lang="en-US" altLang="en-US" sz="2600" dirty="0" err="1"/>
              <a:t>disimpan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yang lama. </a:t>
            </a:r>
          </a:p>
          <a:p>
            <a:pPr algn="just">
              <a:lnSpc>
                <a:spcPct val="80000"/>
              </a:lnSpc>
            </a:pPr>
            <a:r>
              <a:rPr lang="en-US" altLang="en-US" sz="2600" dirty="0"/>
              <a:t>Data warehouse </a:t>
            </a:r>
            <a:r>
              <a:rPr lang="en-US" altLang="en-US" sz="2600" dirty="0" err="1"/>
              <a:t>menyediakan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suatu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antarmuka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terkonsolidasi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penggabungan</a:t>
            </a:r>
            <a:r>
              <a:rPr lang="en-US" altLang="en-US" sz="2600" dirty="0"/>
              <a:t>), </a:t>
            </a:r>
            <a:r>
              <a:rPr lang="en-US" altLang="en-US" sz="2600" dirty="0" err="1"/>
              <a:t>mempermudah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pembuatan</a:t>
            </a:r>
            <a:r>
              <a:rPr lang="en-US" altLang="en-US" sz="2600" dirty="0"/>
              <a:t> query yang </a:t>
            </a:r>
            <a:r>
              <a:rPr lang="en-US" altLang="en-US" sz="2600" dirty="0" err="1"/>
              <a:t>mendukung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pembuatan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. </a:t>
            </a:r>
          </a:p>
          <a:p>
            <a:pPr algn="just">
              <a:lnSpc>
                <a:spcPct val="80000"/>
              </a:lnSpc>
            </a:pP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mengakses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data warehouse, </a:t>
            </a:r>
            <a:r>
              <a:rPr lang="en-US" altLang="en-US" sz="2600" dirty="0" err="1"/>
              <a:t>pembuat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menjamin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sistem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pengolahan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transaksi</a:t>
            </a:r>
            <a:r>
              <a:rPr lang="en-US" altLang="en-US" sz="2600" dirty="0"/>
              <a:t> online-</a:t>
            </a:r>
            <a:r>
              <a:rPr lang="en-US" altLang="en-US" sz="2600" dirty="0" err="1"/>
              <a:t>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terganggu</a:t>
            </a:r>
            <a:r>
              <a:rPr lang="en-US" altLang="en-US" sz="2600" dirty="0"/>
              <a:t>.</a:t>
            </a:r>
            <a:endParaRPr lang="id-ID" altLang="en-US" sz="2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8506DC-8562-85AC-B5CE-BE7125D8DA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70E69E97-4F28-2FEC-5C24-B3E284C7C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Karakteristik Data Warehouse</a:t>
            </a:r>
            <a:endParaRPr lang="id-ID" altLang="en-US"/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F862911A-67BA-778C-9CF4-7679AE4F1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dikumpulkan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sumber-sumber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lama </a:t>
            </a:r>
            <a:r>
              <a:rPr lang="en-US" altLang="en-US" sz="2400" dirty="0" err="1"/>
              <a:t>ataupun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OLTP (on line </a:t>
            </a:r>
            <a:r>
              <a:rPr lang="en-US" altLang="en-US" sz="2400" dirty="0" err="1"/>
              <a:t>transaktion</a:t>
            </a:r>
            <a:r>
              <a:rPr lang="en-US" altLang="en-US" sz="2400" dirty="0"/>
              <a:t> processing).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konsisten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penyimpanan</a:t>
            </a:r>
            <a:r>
              <a:rPr lang="en-US" altLang="en-US" sz="2400" dirty="0"/>
              <a:t> di data warehouse.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diringkas</a:t>
            </a:r>
            <a:r>
              <a:rPr lang="en-US" altLang="en-US" sz="2400" dirty="0"/>
              <a:t>. Data warehouse </a:t>
            </a:r>
            <a:r>
              <a:rPr lang="en-US" altLang="en-US" sz="2400" dirty="0" err="1"/>
              <a:t>umumnya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menyimpan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serinci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berorientasi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transaksi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berumur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lama.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transaksi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mempertahankan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transaksi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sedangkan</a:t>
            </a:r>
            <a:r>
              <a:rPr lang="en-US" altLang="en-US" sz="2400" dirty="0"/>
              <a:t> data warehouse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mempertahankan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bertahun-tahun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disimpan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format yang </a:t>
            </a:r>
            <a:r>
              <a:rPr lang="en-US" altLang="en-US" sz="2400" dirty="0" err="1"/>
              <a:t>nyaman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query dan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Data </a:t>
            </a:r>
            <a:r>
              <a:rPr lang="en-US" altLang="en-US" sz="2400" dirty="0" err="1"/>
              <a:t>biasanya</a:t>
            </a:r>
            <a:r>
              <a:rPr lang="en-US" altLang="en-US" sz="2400" dirty="0"/>
              <a:t> read only.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64FE18-1503-CECF-0764-69D5B51B7A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346-3EDF-D047-E182-78E86653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C129E16F-087D-4701-9E8B-A40E36E28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memungkinkan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pemakai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historis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beragam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membuat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didasarkan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analisis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penyimpanan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historis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terpadu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intelijen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bisnis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pemisahan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fisik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operasional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pendukung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pengambilan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basisdata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campuran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basisdata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altLang="en-US" sz="2400" dirty="0"/>
              <a:t>Data warehouse </a:t>
            </a:r>
            <a:r>
              <a:rPr lang="en-US" altLang="en-US" sz="2400" dirty="0" err="1"/>
              <a:t>membantu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data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pengetahuan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berkompetisi</a:t>
            </a:r>
            <a:r>
              <a:rPr lang="en-US" altLang="en-US" sz="2400" dirty="0"/>
              <a:t>.</a:t>
            </a:r>
            <a:endParaRPr lang="id-ID" alt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6A3827-F56F-1FA6-4D51-57CC4A3432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F967D4-664D-B16A-D318-E789E689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4D5E1E43-0B19-55AA-5732-DF3CADC4D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Tujuan </a:t>
            </a:r>
            <a:r>
              <a:rPr lang="en-US" altLang="en-US" dirty="0" err="1"/>
              <a:t>dari</a:t>
            </a:r>
            <a:r>
              <a:rPr lang="en-US" altLang="en-US" dirty="0"/>
              <a:t> Data Warehouse</a:t>
            </a:r>
            <a:endParaRPr lang="id-ID" altLang="en-US" dirty="0"/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10EAC881-70B7-677A-BFD1-A7FCC8E80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Menyediakan sumber tunggal informasi korporasi (perusahaan) yang handal dan tunggal.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Memberi pemakai akhir sarana pengaksesan data tanpa bergantung pada laporan-laporan yang dihasilkan bagian sistem informasi.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Memungkinkan analisis bisnis menganalisis data korporasi, bahkan memodelkan “what if” prediktif dari data.</a:t>
            </a:r>
            <a:endParaRPr lang="id-ID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D8DDB-2CEE-4133-B006-ECBD96FA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582413"/>
            <a:ext cx="2380587" cy="297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70B2A7F-5C3A-4A6B-A903-EDFAD3306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12527"/>
          <a:stretch/>
        </p:blipFill>
        <p:spPr>
          <a:xfrm>
            <a:off x="4667024" y="2213446"/>
            <a:ext cx="2659711" cy="365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1C5ED9B-5A24-4616-BAAD-2F14D392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1770"/>
          <a:stretch/>
        </p:blipFill>
        <p:spPr>
          <a:xfrm>
            <a:off x="7460522" y="1575628"/>
            <a:ext cx="2578829" cy="34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69E525-88CB-5EBE-B05D-F8D306B2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42018" name="Rectangle 2">
            <a:extLst>
              <a:ext uri="{FF2B5EF4-FFF2-40B4-BE49-F238E27FC236}">
                <a16:creationId xmlns:a16="http://schemas.microsoft.com/office/drawing/2014/main" id="{8F86A3AE-738B-6F94-7D70-41100A5FD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Manfaat Data Warehouse</a:t>
            </a:r>
            <a:endParaRPr lang="id-ID" altLang="en-US" dirty="0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C07723CB-EE14-BF3E-D254-B998F46C4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Kemampuan mengakses data yang berskala perusahaan.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Kemampuan memiliki data yang konsisten.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Kemampuan melakukan analisis secara cepat.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Dapat digunakan untuk mencari redudansi usaha diperusahaan.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Penemuan gap antara pengetahuan bisnis atau proses bisnis.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Merendahkan ongkos administrasi.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Memberdayakan anggota perusahaan dengan informasi yang diperlukan untuk melakukan tugasnya secara efektif.</a:t>
            </a:r>
            <a:endParaRPr lang="id-ID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410A20-08CD-ACB2-3263-2A4346ED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97A7D3F2-F58E-C5BB-074B-3D3C8D0CC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Data Warehouse </a:t>
            </a:r>
            <a:r>
              <a:rPr lang="en-US" altLang="en-US" sz="4000" dirty="0" err="1"/>
              <a:t>sebagai</a:t>
            </a:r>
            <a:r>
              <a:rPr lang="en-US" altLang="en-US" sz="4000" dirty="0"/>
              <a:t> Basis </a:t>
            </a:r>
            <a:r>
              <a:rPr lang="en-US" altLang="en-US" sz="4000" dirty="0" err="1"/>
              <a:t>Analisis</a:t>
            </a:r>
            <a:endParaRPr lang="id-ID" altLang="en-US" sz="4000" dirty="0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BE2BC076-3FC6-F9A9-8BCB-70C331126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 warehouse adalah basis data dimana data dikumpulkan dari banyak sistem untuk mendukung pelaporan dan pengambilan keputusan manajemen. </a:t>
            </a:r>
          </a:p>
          <a:p>
            <a:r>
              <a:rPr lang="en-US" altLang="en-US"/>
              <a:t>Teknik-teknik analisis dan pengambilan keputusan yang didukung antara lain : </a:t>
            </a:r>
            <a:endParaRPr lang="id-ID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A1E0-A2AC-CA01-4F87-6B7D444F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7A6B9520-9153-0427-7BD6-46ADEF8929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200"/>
              <a:t>Data mining</a:t>
            </a:r>
            <a:endParaRPr lang="en-US" altLang="en-US" sz="2200" dirty="0"/>
          </a:p>
          <a:p>
            <a:pPr marL="990600" lvl="1" indent="-533400">
              <a:buNone/>
            </a:pPr>
            <a:r>
              <a:rPr lang="en-US" altLang="en-US" sz="2200" dirty="0"/>
              <a:t>	Proses </a:t>
            </a:r>
            <a:r>
              <a:rPr lang="en-US" altLang="en-US" sz="2200" dirty="0" err="1"/>
              <a:t>ekstraksi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informasi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belum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diketahui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sebelumnya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namun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signifikan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basisdata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besar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menggunakannya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membantu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pembuatan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keputusan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bisnis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penting</a:t>
            </a:r>
            <a:r>
              <a:rPr lang="en-US" altLang="en-US" sz="22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200" dirty="0"/>
              <a:t>Kakas </a:t>
            </a:r>
            <a:r>
              <a:rPr lang="en-US" altLang="en-US" sz="2200" dirty="0" err="1"/>
              <a:t>inteligensia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bisnis</a:t>
            </a:r>
            <a:endParaRPr lang="en-US" altLang="en-US" sz="2200" dirty="0"/>
          </a:p>
          <a:p>
            <a:pPr marL="990600" lvl="1" indent="-533400">
              <a:buNone/>
            </a:pPr>
            <a:r>
              <a:rPr lang="en-US" altLang="en-US" sz="2200" dirty="0"/>
              <a:t>	</a:t>
            </a:r>
            <a:r>
              <a:rPr lang="en-US" altLang="en-US" sz="2200" dirty="0" err="1"/>
              <a:t>Membantu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pemakai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menentukan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jenis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informasi</a:t>
            </a:r>
            <a:r>
              <a:rPr lang="en-US" altLang="en-US" sz="2200" dirty="0"/>
              <a:t> yang </a:t>
            </a:r>
            <a:r>
              <a:rPr lang="en-US" altLang="en-US" sz="2200" dirty="0" err="1"/>
              <a:t>diperlukan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dianalisis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cara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pengaksesan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analisis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informasi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itu</a:t>
            </a:r>
            <a:r>
              <a:rPr lang="en-US" altLang="en-US" sz="22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200" dirty="0" err="1"/>
              <a:t>Analisis</a:t>
            </a:r>
            <a:r>
              <a:rPr lang="en-US" altLang="en-US" sz="2200" dirty="0"/>
              <a:t> data </a:t>
            </a:r>
            <a:r>
              <a:rPr lang="en-US" altLang="en-US" sz="2200" dirty="0" err="1"/>
              <a:t>multidimensi</a:t>
            </a:r>
            <a:endParaRPr lang="en-US" altLang="en-US" sz="2200" dirty="0"/>
          </a:p>
          <a:p>
            <a:pPr marL="990600" lvl="1" indent="-533400">
              <a:buNone/>
            </a:pPr>
            <a:r>
              <a:rPr lang="en-US" altLang="en-US" sz="2200" dirty="0"/>
              <a:t>	</a:t>
            </a:r>
            <a:r>
              <a:rPr lang="en-US" altLang="en-US" sz="2200" dirty="0" err="1"/>
              <a:t>Melakukan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fungsi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statistik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matematika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peramalan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pemodelan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multidimensi</a:t>
            </a:r>
            <a:r>
              <a:rPr lang="en-US" altLang="en-US" sz="22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200" dirty="0"/>
              <a:t>Kakas query </a:t>
            </a:r>
            <a:r>
              <a:rPr lang="en-US" altLang="en-US" sz="2200" dirty="0" err="1"/>
              <a:t>terhadap</a:t>
            </a:r>
            <a:r>
              <a:rPr lang="en-US" altLang="en-US" sz="2200" dirty="0"/>
              <a:t> data warehouse</a:t>
            </a:r>
          </a:p>
          <a:p>
            <a:pPr marL="990600" lvl="1" indent="-533400">
              <a:buNone/>
            </a:pPr>
            <a:r>
              <a:rPr lang="en-US" altLang="en-US" sz="2200" dirty="0"/>
              <a:t>	</a:t>
            </a:r>
            <a:r>
              <a:rPr lang="en-US" altLang="en-US" sz="2200" dirty="0" err="1"/>
              <a:t>Melacak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operasi-operasi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bisnis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sehari-hari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mendukung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keputusan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bisnis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taktis</a:t>
            </a:r>
            <a:r>
              <a:rPr lang="en-US" altLang="en-US" sz="2200" dirty="0"/>
              <a:t>.</a:t>
            </a:r>
            <a:endParaRPr lang="id-ID" altLang="en-US" sz="2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B4BA70-F553-47B7-6063-0B764D4592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fld id="{BF623527-B1CE-48E8-AA8D-AE512A9C06F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C0BC7-BDAA-F862-21F9-7391075BB30F}"/>
              </a:ext>
            </a:extLst>
          </p:cNvPr>
          <p:cNvSpPr txBox="1"/>
          <p:nvPr/>
        </p:nvSpPr>
        <p:spPr>
          <a:xfrm>
            <a:off x="794792" y="2551837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DATA, INFORMASI, DAN PENGETAHUAN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8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d-ID" b="1" dirty="0">
                <a:solidFill>
                  <a:srgbClr val="C00000"/>
                </a:solidFill>
              </a:rPr>
              <a:t>Data</a:t>
            </a:r>
            <a:r>
              <a:rPr lang="id-ID" b="1" dirty="0"/>
              <a:t> - Informasi – Pengetahuan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id-ID" dirty="0"/>
              <a:t>Data Kehadiran Pegawai</a:t>
            </a:r>
          </a:p>
          <a:p>
            <a:pPr>
              <a:defRPr/>
            </a:pPr>
            <a:endParaRPr lang="id-ID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368124" y="2148841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d-ID" b="1" dirty="0"/>
              <a:t>Data - </a:t>
            </a:r>
            <a:r>
              <a:rPr lang="id-ID" b="1" dirty="0">
                <a:solidFill>
                  <a:srgbClr val="C00000"/>
                </a:solidFill>
              </a:rPr>
              <a:t>Informasi</a:t>
            </a:r>
            <a:r>
              <a:rPr lang="id-ID" b="1" dirty="0"/>
              <a:t> – Pengetahuan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/>
              <a:t>Informasi Akumulasi Bulanan Kehadiran Pegawai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2152650" y="2381534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Masuk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8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d-ID" b="1" dirty="0"/>
              <a:t>Data - Informasi – </a:t>
            </a:r>
            <a:r>
              <a:rPr lang="id-ID" b="1" dirty="0">
                <a:solidFill>
                  <a:srgbClr val="C00000"/>
                </a:solidFill>
              </a:rPr>
              <a:t>Pengetahuan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89105" y="1099382"/>
            <a:ext cx="11342451" cy="5406897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Pola Kebiasaan Kehadiran Mingguan Pegawai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1943100" y="2132746"/>
          <a:ext cx="8305800" cy="362743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Senin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Selasa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Rabu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Kamis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Jumat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 Cepat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Izin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3695700" y="1934307"/>
            <a:ext cx="14478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8724900" y="1934307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id-ID" sz="4000" b="1" dirty="0"/>
              <a:t>Data - Informasi – Pengetahuan</a:t>
            </a:r>
            <a:r>
              <a:rPr lang="en-US" sz="4000" b="1" dirty="0"/>
              <a:t> - </a:t>
            </a:r>
            <a:r>
              <a:rPr lang="en-US" sz="4000" b="1" dirty="0" err="1">
                <a:solidFill>
                  <a:srgbClr val="C00000"/>
                </a:solidFill>
              </a:rPr>
              <a:t>Kebijakan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3000" dirty="0"/>
              <a:t>Kebijakan </a:t>
            </a:r>
            <a:r>
              <a:rPr lang="id-ID" sz="3000" dirty="0">
                <a:solidFill>
                  <a:srgbClr val="C00000"/>
                </a:solidFill>
              </a:rPr>
              <a:t>penataan jam kerja karyawan </a:t>
            </a:r>
            <a:r>
              <a:rPr lang="id-ID" sz="3000" dirty="0"/>
              <a:t>khusus untuk hari senin dan </a:t>
            </a:r>
            <a:r>
              <a:rPr lang="id-ID" sz="3000" dirty="0" err="1"/>
              <a:t>jumat</a:t>
            </a:r>
            <a:endParaRPr lang="id-ID" sz="3000" dirty="0"/>
          </a:p>
          <a:p>
            <a:pPr eaLnBrk="1" hangingPunct="1"/>
            <a:endParaRPr lang="en-US" sz="3000" dirty="0"/>
          </a:p>
          <a:p>
            <a:pPr eaLnBrk="1" hangingPunct="1"/>
            <a:r>
              <a:rPr lang="id-ID" sz="3000" dirty="0"/>
              <a:t>Peraturan jam kerja: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Senin dimulai jam 10:00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Jumat diakhiri jam 14:00</a:t>
            </a:r>
          </a:p>
          <a:p>
            <a:pPr lvl="1" eaLnBrk="1" hangingPunct="1"/>
            <a:r>
              <a:rPr lang="id-ID" sz="2600" dirty="0"/>
              <a:t>Sisa jam kerja </a:t>
            </a:r>
            <a:r>
              <a:rPr lang="id-ID" sz="2600" dirty="0">
                <a:solidFill>
                  <a:srgbClr val="C00000"/>
                </a:solidFill>
              </a:rPr>
              <a:t>dikompensasi ke hari lain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52400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37BA-7444-4A9F-8DA1-47541CE3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Business </a:t>
            </a:r>
            <a:r>
              <a:rPr lang="en-US" b="1" i="1" dirty="0" err="1"/>
              <a:t>Intelegence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0540-B3EB-4EAC-84DC-A88AA09E8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“Business </a:t>
            </a:r>
            <a:r>
              <a:rPr lang="en-US" i="1" dirty="0" err="1">
                <a:solidFill>
                  <a:srgbClr val="FF0000"/>
                </a:solidFill>
              </a:rPr>
              <a:t>Intelegence</a:t>
            </a:r>
            <a:r>
              <a:rPr lang="en-US" i="1" dirty="0">
                <a:solidFill>
                  <a:srgbClr val="FF0000"/>
                </a:solidFill>
              </a:rPr>
              <a:t> is the process of transforming data into information and trough discovery transforming that information into knowledge”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Proses </a:t>
            </a:r>
            <a:r>
              <a:rPr lang="en-US" dirty="0" err="1">
                <a:solidFill>
                  <a:srgbClr val="00B0F0"/>
                </a:solidFill>
              </a:rPr>
              <a:t>pengubahan</a:t>
            </a:r>
            <a:r>
              <a:rPr lang="en-US" dirty="0">
                <a:solidFill>
                  <a:srgbClr val="00B0F0"/>
                </a:solidFill>
              </a:rPr>
              <a:t> data </a:t>
            </a:r>
            <a:r>
              <a:rPr lang="en-US" dirty="0" err="1">
                <a:solidFill>
                  <a:srgbClr val="00B0F0"/>
                </a:solidFill>
              </a:rPr>
              <a:t>menjadi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informasi</a:t>
            </a:r>
            <a:endParaRPr lang="en-US" dirty="0">
              <a:solidFill>
                <a:srgbClr val="00B0F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F0"/>
                </a:solidFill>
              </a:rPr>
              <a:t>Kumpulan </a:t>
            </a:r>
            <a:r>
              <a:rPr lang="en-US" dirty="0" err="1">
                <a:solidFill>
                  <a:srgbClr val="00B0F0"/>
                </a:solidFill>
              </a:rPr>
              <a:t>informasi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diambil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polanya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menjadi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pengetahuan</a:t>
            </a:r>
            <a:endParaRPr lang="en-US" dirty="0">
              <a:solidFill>
                <a:srgbClr val="00B0F0"/>
              </a:solidFill>
            </a:endParaRPr>
          </a:p>
          <a:p>
            <a:endParaRPr lang="en-ID" sz="1600" dirty="0"/>
          </a:p>
          <a:p>
            <a:endParaRPr lang="en-ID" sz="1600" dirty="0"/>
          </a:p>
          <a:p>
            <a:pPr marL="0" indent="0">
              <a:buNone/>
            </a:pPr>
            <a:r>
              <a:rPr lang="en-ID" dirty="0" err="1">
                <a:solidFill>
                  <a:srgbClr val="00B050"/>
                </a:solidFill>
              </a:rPr>
              <a:t>Mengubah</a:t>
            </a:r>
            <a:r>
              <a:rPr lang="en-ID" dirty="0">
                <a:solidFill>
                  <a:srgbClr val="00B050"/>
                </a:solidFill>
              </a:rPr>
              <a:t> data yang </a:t>
            </a:r>
            <a:r>
              <a:rPr lang="en-ID" dirty="0" err="1">
                <a:solidFill>
                  <a:srgbClr val="00B050"/>
                </a:solidFill>
              </a:rPr>
              <a:t>sangat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besar</a:t>
            </a:r>
            <a:r>
              <a:rPr lang="en-ID" dirty="0">
                <a:solidFill>
                  <a:srgbClr val="00B050"/>
                </a:solidFill>
              </a:rPr>
              <a:t> agar </a:t>
            </a:r>
            <a:r>
              <a:rPr lang="en-ID" dirty="0" err="1">
                <a:solidFill>
                  <a:srgbClr val="00B050"/>
                </a:solidFill>
              </a:rPr>
              <a:t>memiliki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nilai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bisnis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melalui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laporan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analitis</a:t>
            </a:r>
            <a:endParaRPr lang="en-ID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3B5D73-A6C9-4727-AD09-CD26248D7095}"/>
              </a:ext>
            </a:extLst>
          </p:cNvPr>
          <p:cNvGrpSpPr/>
          <p:nvPr/>
        </p:nvGrpSpPr>
        <p:grpSpPr>
          <a:xfrm>
            <a:off x="5700001" y="2819396"/>
            <a:ext cx="1058267" cy="504000"/>
            <a:chOff x="4176000" y="2819396"/>
            <a:chExt cx="1058267" cy="504000"/>
          </a:xfrm>
        </p:grpSpPr>
        <p:sp>
          <p:nvSpPr>
            <p:cNvPr id="4" name="Arrow: Striped Right 3">
              <a:extLst>
                <a:ext uri="{FF2B5EF4-FFF2-40B4-BE49-F238E27FC236}">
                  <a16:creationId xmlns:a16="http://schemas.microsoft.com/office/drawing/2014/main" id="{CB62522B-9529-4E61-8079-313194929137}"/>
                </a:ext>
              </a:extLst>
            </p:cNvPr>
            <p:cNvSpPr/>
            <p:nvPr/>
          </p:nvSpPr>
          <p:spPr>
            <a:xfrm rot="5400000">
              <a:off x="4122000" y="2873396"/>
              <a:ext cx="504000" cy="396000"/>
            </a:xfrm>
            <a:prstGeom prst="stripedRightArrow">
              <a:avLst>
                <a:gd name="adj1" fmla="val 45745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613296-93E3-46EE-9452-D97A41D0AD6B}"/>
                </a:ext>
              </a:extLst>
            </p:cNvPr>
            <p:cNvSpPr txBox="1"/>
            <p:nvPr/>
          </p:nvSpPr>
          <p:spPr>
            <a:xfrm>
              <a:off x="4593771" y="2886730"/>
              <a:ext cx="640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dobe Caslon Pro Bold" panose="0205070206050A020403" pitchFamily="18" charset="0"/>
                </a:rPr>
                <a:t>Poin</a:t>
              </a:r>
              <a:endParaRPr lang="en-ID" dirty="0">
                <a:solidFill>
                  <a:prstClr val="black"/>
                </a:solidFill>
                <a:latin typeface="Adobe Caslon Pro Bold" panose="0205070206050A020403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28CF2-5067-4A2E-BB08-562A47A2EBE2}"/>
              </a:ext>
            </a:extLst>
          </p:cNvPr>
          <p:cNvGrpSpPr/>
          <p:nvPr/>
        </p:nvGrpSpPr>
        <p:grpSpPr>
          <a:xfrm>
            <a:off x="5721772" y="4843937"/>
            <a:ext cx="1303013" cy="504000"/>
            <a:chOff x="4197771" y="4843937"/>
            <a:chExt cx="1303013" cy="504000"/>
          </a:xfrm>
        </p:grpSpPr>
        <p:sp>
          <p:nvSpPr>
            <p:cNvPr id="6" name="Arrow: Striped Right 5">
              <a:extLst>
                <a:ext uri="{FF2B5EF4-FFF2-40B4-BE49-F238E27FC236}">
                  <a16:creationId xmlns:a16="http://schemas.microsoft.com/office/drawing/2014/main" id="{2C2B0FD4-BFA8-4B7B-BEA3-7699F1A8922E}"/>
                </a:ext>
              </a:extLst>
            </p:cNvPr>
            <p:cNvSpPr/>
            <p:nvPr/>
          </p:nvSpPr>
          <p:spPr>
            <a:xfrm rot="5400000">
              <a:off x="4143771" y="4897937"/>
              <a:ext cx="504000" cy="396000"/>
            </a:xfrm>
            <a:prstGeom prst="stripedRightArrow">
              <a:avLst>
                <a:gd name="adj1" fmla="val 45745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50E023-33AA-4774-B6C6-852D76EA7CBA}"/>
                </a:ext>
              </a:extLst>
            </p:cNvPr>
            <p:cNvSpPr txBox="1"/>
            <p:nvPr/>
          </p:nvSpPr>
          <p:spPr>
            <a:xfrm>
              <a:off x="4615542" y="4968465"/>
              <a:ext cx="885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 err="1">
                  <a:solidFill>
                    <a:prstClr val="black"/>
                  </a:solidFill>
                  <a:latin typeface="Adobe Caslon Pro Bold" panose="0205070206050A020403" pitchFamily="18" charset="0"/>
                </a:rPr>
                <a:t>Tujuan</a:t>
              </a:r>
              <a:endParaRPr lang="en-ID" dirty="0">
                <a:solidFill>
                  <a:prstClr val="black"/>
                </a:solidFill>
                <a:latin typeface="Adobe Caslon Pro Bold" panose="0205070206050A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7B91-69ED-4659-8721-52D67A6E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i="1" dirty="0"/>
              <a:t>From Data To Intelligence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1971D-F237-4960-83F0-388A789AE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82412"/>
            <a:ext cx="7099413" cy="4913922"/>
          </a:xfrm>
        </p:spPr>
        <p:txBody>
          <a:bodyPr>
            <a:normAutofit fontScale="92500" lnSpcReduction="10000"/>
          </a:bodyPr>
          <a:lstStyle/>
          <a:p>
            <a:r>
              <a:rPr lang="en-ID" dirty="0"/>
              <a:t>Data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diolah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pengetahuan</a:t>
            </a:r>
            <a:r>
              <a:rPr lang="en-ID" dirty="0"/>
              <a:t> agar </a:t>
            </a:r>
            <a:r>
              <a:rPr lang="en-ID" dirty="0" err="1"/>
              <a:t>bermanfaat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manusia</a:t>
            </a:r>
            <a:endParaRPr lang="en-ID" dirty="0"/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lvl="1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estimasi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0070C0"/>
                </a:solidFill>
              </a:rPr>
              <a:t>prediksi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depan</a:t>
            </a:r>
            <a:endParaRPr lang="en-US" dirty="0"/>
          </a:p>
          <a:p>
            <a:pPr lvl="1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asosiasi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korelasi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0070C0"/>
                </a:solidFill>
              </a:rPr>
              <a:t>pengelompokan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/>
              <a:t>antar</a:t>
            </a:r>
            <a:r>
              <a:rPr lang="en-US" dirty="0"/>
              <a:t> data dan </a:t>
            </a:r>
            <a:r>
              <a:rPr lang="en-US" dirty="0" err="1"/>
              <a:t>atribut</a:t>
            </a:r>
            <a:endParaRPr lang="en-US" dirty="0"/>
          </a:p>
          <a:p>
            <a:pPr lvl="1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pengambilan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keputusan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0070C0"/>
                </a:solidFill>
              </a:rPr>
              <a:t>pembuatan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kebijakan</a:t>
            </a:r>
            <a:endParaRPr lang="id-ID" dirty="0">
              <a:solidFill>
                <a:srgbClr val="0070C0"/>
              </a:solidFill>
            </a:endParaRPr>
          </a:p>
          <a:p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F36E2-60E7-44B8-8F99-56A3651B5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18" y="2205314"/>
            <a:ext cx="4401453" cy="25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FA85-3C81-A06F-B0F0-36BD7EE5B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E5E1-4A26-7348-71F5-91C78045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AFAD-DC1F-ABE3-B72E-0B129CBD3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2062163" indent="-2062163">
              <a:buNone/>
              <a:tabLst>
                <a:tab pos="3316288" algn="l"/>
              </a:tabLst>
            </a:pPr>
            <a:r>
              <a:rPr lang="en-US" b="1" dirty="0"/>
              <a:t>CPMK091:</a:t>
            </a:r>
          </a:p>
          <a:p>
            <a:pPr marL="0" indent="0">
              <a:buNone/>
              <a:tabLst>
                <a:tab pos="3316288" algn="l"/>
              </a:tabLst>
            </a:pPr>
            <a:r>
              <a:rPr lang="en-US" dirty="0"/>
              <a:t>Mampu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dan </a:t>
            </a:r>
            <a:r>
              <a:rPr lang="en-US" err="1"/>
              <a:t>tahapan</a:t>
            </a:r>
            <a:r>
              <a:rPr lang="en-US"/>
              <a:t> data mining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marL="3316288" indent="-3316288">
              <a:buNone/>
            </a:pPr>
            <a:r>
              <a:rPr lang="en-US" b="1" dirty="0"/>
              <a:t>Sub-CPMK0911:</a:t>
            </a:r>
          </a:p>
          <a:p>
            <a:pPr marL="0" indent="0">
              <a:buNone/>
            </a:pPr>
            <a:r>
              <a:rPr lang="en-US" dirty="0"/>
              <a:t>Mampu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err="1"/>
              <a:t>dasar</a:t>
            </a:r>
            <a:r>
              <a:rPr lang="en-US"/>
              <a:t> data mining </a:t>
            </a:r>
            <a:r>
              <a:rPr lang="en-US" dirty="0"/>
              <a:t>dan </a:t>
            </a:r>
            <a:r>
              <a:rPr lang="en-US" dirty="0" err="1"/>
              <a:t>perannya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E7FF-7D5B-4801-A007-965BB060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i="1" dirty="0"/>
              <a:t>From Data To Intelligence (cont..)</a:t>
            </a:r>
            <a:endParaRPr lang="en-ID" b="1" i="1" dirty="0"/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C1E8EDDA-3DAB-485A-B163-FAB341D63797}"/>
              </a:ext>
            </a:extLst>
          </p:cNvPr>
          <p:cNvGrpSpPr>
            <a:grpSpLocks/>
          </p:cNvGrpSpPr>
          <p:nvPr/>
        </p:nvGrpSpPr>
        <p:grpSpPr bwMode="auto">
          <a:xfrm>
            <a:off x="2324100" y="1894773"/>
            <a:ext cx="7543800" cy="3952875"/>
            <a:chOff x="550" y="1434"/>
            <a:chExt cx="4752" cy="2112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E249F543-3023-4087-B31B-BA9FA2E5F4F2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381A166E-F0AC-4950-9F76-B89F832C6EAB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87D1D951-0D0B-4589-99CB-8982419754A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22FFDA4D-DC6F-414E-AA6E-E0E0189688E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6D45E9B-8799-41A7-B720-7BB8B77B9D61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0ECE03F-CDA6-4123-8A8B-0318A29C54D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547BFC83-4570-4030-A41C-9859A38FF2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B641A2F0-182A-4DD6-9772-C915D893DE2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23599308-55BD-424E-ACAD-55AF29A83C9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C956AD12-85AB-4447-AD2C-EB22381AAFB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2" y="1638"/>
              <a:ext cx="140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Decision Models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FE96A3F7-050B-48A0-9D3D-422C6EC316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2" y="2159"/>
              <a:ext cx="10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 Mining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5C8C3798-48B5-4722-995F-38A48237E6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2" y="2703"/>
              <a:ext cx="124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Preprocessing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41A38500-029D-40AA-8B97-FA546E699F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2" y="3211"/>
              <a:ext cx="8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Database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6B0A194B-ADD6-4FD8-9DCE-F578864BF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440"/>
              <a:ext cx="3670" cy="2106"/>
              <a:chOff x="1514" y="1446"/>
              <a:chExt cx="3670" cy="2106"/>
            </a:xfrm>
          </p:grpSpPr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961FD191-011F-4601-A07D-7D10C582AC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7" y="1446"/>
                <a:ext cx="363" cy="533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EEA00354-B328-419A-AE00-794E17D365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78" y="1446"/>
                <a:ext cx="2106" cy="341"/>
              </a:xfrm>
              <a:custGeom>
                <a:avLst/>
                <a:gdLst>
                  <a:gd name="T0" fmla="*/ 3369 w 1786"/>
                  <a:gd name="T1" fmla="*/ 708 h 284"/>
                  <a:gd name="T2" fmla="*/ 0 w 1786"/>
                  <a:gd name="T3" fmla="*/ 708 h 284"/>
                  <a:gd name="T4" fmla="*/ 1016 w 1786"/>
                  <a:gd name="T5" fmla="*/ 0 h 284"/>
                  <a:gd name="T6" fmla="*/ 4072 w 1786"/>
                  <a:gd name="T7" fmla="*/ 0 h 284"/>
                  <a:gd name="T8" fmla="*/ 3369 w 1786"/>
                  <a:gd name="T9" fmla="*/ 70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C919E60E-167D-4BD0-AD9F-61D108E6F5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2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9960ACC1-9038-4D43-A506-D78FEFE319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55" y="1970"/>
                <a:ext cx="2264" cy="340"/>
              </a:xfrm>
              <a:custGeom>
                <a:avLst/>
                <a:gdLst>
                  <a:gd name="T0" fmla="*/ 3677 w 1920"/>
                  <a:gd name="T1" fmla="*/ 698 h 284"/>
                  <a:gd name="T2" fmla="*/ 0 w 1920"/>
                  <a:gd name="T3" fmla="*/ 698 h 284"/>
                  <a:gd name="T4" fmla="*/ 1016 w 1920"/>
                  <a:gd name="T5" fmla="*/ 0 h 284"/>
                  <a:gd name="T6" fmla="*/ 4377 w 1920"/>
                  <a:gd name="T7" fmla="*/ 0 h 284"/>
                  <a:gd name="T8" fmla="*/ 3677 w 192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E2ECCECC-1EEE-4BFF-89E3-44630F47DF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/>
                <a:ahLst/>
                <a:cxnLst>
                  <a:cxn ang="0">
                    <a:pos x="306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6" y="0"/>
                  </a:cxn>
                  <a:cxn ang="0">
                    <a:pos x="306" y="122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BFCB72EE-1418-495E-B3D2-75B9E7ED76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22" y="3019"/>
                <a:ext cx="364" cy="533"/>
              </a:xfrm>
              <a:custGeom>
                <a:avLst/>
                <a:gdLst/>
                <a:ahLst/>
                <a:cxnLst>
                  <a:cxn ang="0">
                    <a:pos x="308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2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B0D2B3C7-AF4E-455F-B944-F8C827602B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5" y="3022"/>
                <a:ext cx="2571" cy="340"/>
              </a:xfrm>
              <a:custGeom>
                <a:avLst/>
                <a:gdLst>
                  <a:gd name="T0" fmla="*/ 4272 w 2180"/>
                  <a:gd name="T1" fmla="*/ 698 h 284"/>
                  <a:gd name="T2" fmla="*/ 0 w 2180"/>
                  <a:gd name="T3" fmla="*/ 698 h 284"/>
                  <a:gd name="T4" fmla="*/ 1017 w 2180"/>
                  <a:gd name="T5" fmla="*/ 0 h 284"/>
                  <a:gd name="T6" fmla="*/ 4973 w 2180"/>
                  <a:gd name="T7" fmla="*/ 0 h 284"/>
                  <a:gd name="T8" fmla="*/ 4272 w 218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28030ACE-106B-4190-BBFA-B759A8D40B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88" y="1543"/>
                <a:ext cx="1158" cy="1715"/>
              </a:xfrm>
              <a:custGeom>
                <a:avLst/>
                <a:gdLst>
                  <a:gd name="T0" fmla="*/ 1 w 1824"/>
                  <a:gd name="T1" fmla="*/ 281 h 2648"/>
                  <a:gd name="T2" fmla="*/ 6 w 1824"/>
                  <a:gd name="T3" fmla="*/ 242 h 2648"/>
                  <a:gd name="T4" fmla="*/ 13 w 1824"/>
                  <a:gd name="T5" fmla="*/ 206 h 2648"/>
                  <a:gd name="T6" fmla="*/ 22 w 1824"/>
                  <a:gd name="T7" fmla="*/ 174 h 2648"/>
                  <a:gd name="T8" fmla="*/ 32 w 1824"/>
                  <a:gd name="T9" fmla="*/ 144 h 2648"/>
                  <a:gd name="T10" fmla="*/ 44 w 1824"/>
                  <a:gd name="T11" fmla="*/ 119 h 2648"/>
                  <a:gd name="T12" fmla="*/ 57 w 1824"/>
                  <a:gd name="T13" fmla="*/ 97 h 2648"/>
                  <a:gd name="T14" fmla="*/ 69 w 1824"/>
                  <a:gd name="T15" fmla="*/ 77 h 2648"/>
                  <a:gd name="T16" fmla="*/ 82 w 1824"/>
                  <a:gd name="T17" fmla="*/ 60 h 2648"/>
                  <a:gd name="T18" fmla="*/ 93 w 1824"/>
                  <a:gd name="T19" fmla="*/ 47 h 2648"/>
                  <a:gd name="T20" fmla="*/ 104 w 1824"/>
                  <a:gd name="T21" fmla="*/ 35 h 2648"/>
                  <a:gd name="T22" fmla="*/ 113 w 1824"/>
                  <a:gd name="T23" fmla="*/ 27 h 2648"/>
                  <a:gd name="T24" fmla="*/ 120 w 1824"/>
                  <a:gd name="T25" fmla="*/ 21 h 2648"/>
                  <a:gd name="T26" fmla="*/ 124 w 1824"/>
                  <a:gd name="T27" fmla="*/ 17 h 2648"/>
                  <a:gd name="T28" fmla="*/ 126 w 1824"/>
                  <a:gd name="T29" fmla="*/ 16 h 2648"/>
                  <a:gd name="T30" fmla="*/ 178 w 1824"/>
                  <a:gd name="T31" fmla="*/ 6 h 2648"/>
                  <a:gd name="T32" fmla="*/ 162 w 1824"/>
                  <a:gd name="T33" fmla="*/ 38 h 2648"/>
                  <a:gd name="T34" fmla="*/ 161 w 1824"/>
                  <a:gd name="T35" fmla="*/ 38 h 2648"/>
                  <a:gd name="T36" fmla="*/ 156 w 1824"/>
                  <a:gd name="T37" fmla="*/ 40 h 2648"/>
                  <a:gd name="T38" fmla="*/ 150 w 1824"/>
                  <a:gd name="T39" fmla="*/ 42 h 2648"/>
                  <a:gd name="T40" fmla="*/ 141 w 1824"/>
                  <a:gd name="T41" fmla="*/ 47 h 2648"/>
                  <a:gd name="T42" fmla="*/ 131 w 1824"/>
                  <a:gd name="T43" fmla="*/ 53 h 2648"/>
                  <a:gd name="T44" fmla="*/ 119 w 1824"/>
                  <a:gd name="T45" fmla="*/ 62 h 2648"/>
                  <a:gd name="T46" fmla="*/ 107 w 1824"/>
                  <a:gd name="T47" fmla="*/ 73 h 2648"/>
                  <a:gd name="T48" fmla="*/ 93 w 1824"/>
                  <a:gd name="T49" fmla="*/ 86 h 2648"/>
                  <a:gd name="T50" fmla="*/ 79 w 1824"/>
                  <a:gd name="T51" fmla="*/ 103 h 2648"/>
                  <a:gd name="T52" fmla="*/ 65 w 1824"/>
                  <a:gd name="T53" fmla="*/ 122 h 2648"/>
                  <a:gd name="T54" fmla="*/ 51 w 1824"/>
                  <a:gd name="T55" fmla="*/ 146 h 2648"/>
                  <a:gd name="T56" fmla="*/ 38 w 1824"/>
                  <a:gd name="T57" fmla="*/ 173 h 2648"/>
                  <a:gd name="T58" fmla="*/ 25 w 1824"/>
                  <a:gd name="T59" fmla="*/ 204 h 2648"/>
                  <a:gd name="T60" fmla="*/ 15 w 1824"/>
                  <a:gd name="T61" fmla="*/ 240 h 2648"/>
                  <a:gd name="T62" fmla="*/ 4 w 1824"/>
                  <a:gd name="T63" fmla="*/ 280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61092E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D5060A2-0F9F-46E2-88C4-913563F3F8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82" y="1787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72549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Decision Support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F280D53C-E113-4922-87FD-8FF22F1CDD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556" y="2310"/>
                <a:ext cx="1900" cy="187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7254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Knowledge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35BC360A-25B4-4B12-BAB8-A175C1ED34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3972 w 2048"/>
                  <a:gd name="T1" fmla="*/ 709 h 286"/>
                  <a:gd name="T2" fmla="*/ 0 w 2048"/>
                  <a:gd name="T3" fmla="*/ 709 h 286"/>
                  <a:gd name="T4" fmla="*/ 1016 w 2048"/>
                  <a:gd name="T5" fmla="*/ 0 h 286"/>
                  <a:gd name="T6" fmla="*/ 4670 w 2048"/>
                  <a:gd name="T7" fmla="*/ 0 h 286"/>
                  <a:gd name="T8" fmla="*/ 3972 w 2048"/>
                  <a:gd name="T9" fmla="*/ 709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2E290121-DFCA-4219-92B4-A78F742DC4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6" cy="187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2549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Information</a:t>
                </a: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AAEB5297-E4F6-49A1-9C3A-4ADFE6D555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14" y="3363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72549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Data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7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83A8-F55A-4D2F-A67E-E826CAE8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Contoh</a:t>
            </a:r>
            <a:r>
              <a:rPr lang="en-US" b="1" dirty="0"/>
              <a:t> Data &amp; </a:t>
            </a:r>
            <a:r>
              <a:rPr lang="en-US" b="1" dirty="0" err="1"/>
              <a:t>Informasi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2267B-5273-4DEB-91AD-AB850D27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</a:t>
            </a:r>
            <a:r>
              <a:rPr lang="en-US" dirty="0" err="1"/>
              <a:t>kemisikinan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  <a:p>
            <a:r>
              <a:rPr lang="en-ID" dirty="0" err="1">
                <a:solidFill>
                  <a:srgbClr val="FF0000"/>
                </a:solidFill>
              </a:rPr>
              <a:t>Pengetahuan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atau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pola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apa</a:t>
            </a:r>
            <a:r>
              <a:rPr lang="en-ID" dirty="0">
                <a:solidFill>
                  <a:srgbClr val="FF0000"/>
                </a:solidFill>
              </a:rPr>
              <a:t> yang </a:t>
            </a:r>
            <a:r>
              <a:rPr lang="en-ID" dirty="0" err="1">
                <a:solidFill>
                  <a:srgbClr val="FF0000"/>
                </a:solidFill>
              </a:rPr>
              <a:t>bisa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kita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dapatkan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dari</a:t>
            </a:r>
            <a:r>
              <a:rPr lang="en-ID" dirty="0">
                <a:solidFill>
                  <a:srgbClr val="FF0000"/>
                </a:solidFill>
              </a:rPr>
              <a:t> data di </a:t>
            </a:r>
            <a:r>
              <a:rPr lang="en-ID" dirty="0" err="1">
                <a:solidFill>
                  <a:srgbClr val="FF0000"/>
                </a:solidFill>
              </a:rPr>
              <a:t>atas</a:t>
            </a:r>
            <a:r>
              <a:rPr lang="en-ID" dirty="0">
                <a:solidFill>
                  <a:srgbClr val="FF0000"/>
                </a:solidFill>
              </a:rPr>
              <a:t>?</a:t>
            </a: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6D78A-FBB9-404B-9CF9-78DF4D06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04"/>
          <a:stretch/>
        </p:blipFill>
        <p:spPr>
          <a:xfrm>
            <a:off x="1838325" y="2100454"/>
            <a:ext cx="8515350" cy="32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ED85-A4C5-40A2-8051-AB15EF98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</a:t>
            </a:r>
            <a:r>
              <a:rPr lang="en-US" dirty="0" err="1"/>
              <a:t>Informasi</a:t>
            </a:r>
            <a:r>
              <a:rPr lang="en-US" dirty="0"/>
              <a:t>, dan </a:t>
            </a:r>
            <a:r>
              <a:rPr lang="en-US" dirty="0" err="1"/>
              <a:t>Pengetahuan</a:t>
            </a:r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949FC3-4687-4DC0-B06B-CE453D976BCE}"/>
              </a:ext>
            </a:extLst>
          </p:cNvPr>
          <p:cNvSpPr/>
          <p:nvPr/>
        </p:nvSpPr>
        <p:spPr>
          <a:xfrm>
            <a:off x="3808820" y="1583141"/>
            <a:ext cx="1422565" cy="1228227"/>
          </a:xfrm>
          <a:custGeom>
            <a:avLst/>
            <a:gdLst>
              <a:gd name="connsiteX0" fmla="*/ 0 w 1422565"/>
              <a:gd name="connsiteY0" fmla="*/ 1228227 h 1228227"/>
              <a:gd name="connsiteX1" fmla="*/ 711279 w 1422565"/>
              <a:gd name="connsiteY1" fmla="*/ 0 h 1228227"/>
              <a:gd name="connsiteX2" fmla="*/ 711286 w 1422565"/>
              <a:gd name="connsiteY2" fmla="*/ 0 h 1228227"/>
              <a:gd name="connsiteX3" fmla="*/ 1422565 w 1422565"/>
              <a:gd name="connsiteY3" fmla="*/ 1228227 h 1228227"/>
              <a:gd name="connsiteX4" fmla="*/ 0 w 1422565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565" h="1228227">
                <a:moveTo>
                  <a:pt x="0" y="1228227"/>
                </a:moveTo>
                <a:lnTo>
                  <a:pt x="711279" y="0"/>
                </a:lnTo>
                <a:lnTo>
                  <a:pt x="711286" y="0"/>
                </a:lnTo>
                <a:lnTo>
                  <a:pt x="1422565" y="1228227"/>
                </a:lnTo>
                <a:lnTo>
                  <a:pt x="0" y="122822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346FEF-912F-4EBA-BEF7-7C22E10C1606}"/>
              </a:ext>
            </a:extLst>
          </p:cNvPr>
          <p:cNvSpPr/>
          <p:nvPr/>
        </p:nvSpPr>
        <p:spPr>
          <a:xfrm>
            <a:off x="3113438" y="2811368"/>
            <a:ext cx="2845131" cy="1228227"/>
          </a:xfrm>
          <a:custGeom>
            <a:avLst/>
            <a:gdLst>
              <a:gd name="connsiteX0" fmla="*/ 0 w 2845131"/>
              <a:gd name="connsiteY0" fmla="*/ 1228227 h 1228227"/>
              <a:gd name="connsiteX1" fmla="*/ 711279 w 2845131"/>
              <a:gd name="connsiteY1" fmla="*/ 0 h 1228227"/>
              <a:gd name="connsiteX2" fmla="*/ 2133852 w 2845131"/>
              <a:gd name="connsiteY2" fmla="*/ 0 h 1228227"/>
              <a:gd name="connsiteX3" fmla="*/ 2845131 w 2845131"/>
              <a:gd name="connsiteY3" fmla="*/ 1228227 h 1228227"/>
              <a:gd name="connsiteX4" fmla="*/ 0 w 2845131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131" h="1228227">
                <a:moveTo>
                  <a:pt x="0" y="1228227"/>
                </a:moveTo>
                <a:lnTo>
                  <a:pt x="711279" y="0"/>
                </a:lnTo>
                <a:lnTo>
                  <a:pt x="2133852" y="0"/>
                </a:lnTo>
                <a:lnTo>
                  <a:pt x="2845131" y="1228227"/>
                </a:lnTo>
                <a:lnTo>
                  <a:pt x="0" y="12282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58" tIns="35560" rIns="533458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1FDE8D-4CD6-44F3-AA71-A1B0F7013081}"/>
              </a:ext>
            </a:extLst>
          </p:cNvPr>
          <p:cNvSpPr/>
          <p:nvPr/>
        </p:nvSpPr>
        <p:spPr>
          <a:xfrm>
            <a:off x="2386255" y="4039595"/>
            <a:ext cx="4267697" cy="1228227"/>
          </a:xfrm>
          <a:custGeom>
            <a:avLst/>
            <a:gdLst>
              <a:gd name="connsiteX0" fmla="*/ 0 w 4267697"/>
              <a:gd name="connsiteY0" fmla="*/ 1228227 h 1228227"/>
              <a:gd name="connsiteX1" fmla="*/ 711279 w 4267697"/>
              <a:gd name="connsiteY1" fmla="*/ 0 h 1228227"/>
              <a:gd name="connsiteX2" fmla="*/ 3556418 w 4267697"/>
              <a:gd name="connsiteY2" fmla="*/ 0 h 1228227"/>
              <a:gd name="connsiteX3" fmla="*/ 4267697 w 4267697"/>
              <a:gd name="connsiteY3" fmla="*/ 1228227 h 1228227"/>
              <a:gd name="connsiteX4" fmla="*/ 0 w 4267697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97" h="1228227">
                <a:moveTo>
                  <a:pt x="0" y="1228227"/>
                </a:moveTo>
                <a:lnTo>
                  <a:pt x="711279" y="0"/>
                </a:lnTo>
                <a:lnTo>
                  <a:pt x="3556418" y="0"/>
                </a:lnTo>
                <a:lnTo>
                  <a:pt x="4267697" y="1228227"/>
                </a:lnTo>
                <a:lnTo>
                  <a:pt x="0" y="122822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407" tIns="35560" rIns="782407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CC1C47-DD0F-44AC-8475-981256424F62}"/>
              </a:ext>
            </a:extLst>
          </p:cNvPr>
          <p:cNvSpPr/>
          <p:nvPr/>
        </p:nvSpPr>
        <p:spPr>
          <a:xfrm>
            <a:off x="1674973" y="5267822"/>
            <a:ext cx="5690263" cy="1228227"/>
          </a:xfrm>
          <a:custGeom>
            <a:avLst/>
            <a:gdLst>
              <a:gd name="connsiteX0" fmla="*/ 0 w 5690263"/>
              <a:gd name="connsiteY0" fmla="*/ 1228227 h 1228227"/>
              <a:gd name="connsiteX1" fmla="*/ 711279 w 5690263"/>
              <a:gd name="connsiteY1" fmla="*/ 0 h 1228227"/>
              <a:gd name="connsiteX2" fmla="*/ 4978984 w 5690263"/>
              <a:gd name="connsiteY2" fmla="*/ 0 h 1228227"/>
              <a:gd name="connsiteX3" fmla="*/ 5690263 w 5690263"/>
              <a:gd name="connsiteY3" fmla="*/ 1228227 h 1228227"/>
              <a:gd name="connsiteX4" fmla="*/ 0 w 5690263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263" h="1228227">
                <a:moveTo>
                  <a:pt x="0" y="1228227"/>
                </a:moveTo>
                <a:lnTo>
                  <a:pt x="711279" y="0"/>
                </a:lnTo>
                <a:lnTo>
                  <a:pt x="4978984" y="0"/>
                </a:lnTo>
                <a:lnTo>
                  <a:pt x="5690263" y="1228227"/>
                </a:lnTo>
                <a:lnTo>
                  <a:pt x="0" y="12282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1356" tIns="35560" rIns="1031357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6A61F-C965-4BFF-9284-FF6C5CB1302E}"/>
              </a:ext>
            </a:extLst>
          </p:cNvPr>
          <p:cNvSpPr txBox="1"/>
          <p:nvPr/>
        </p:nvSpPr>
        <p:spPr>
          <a:xfrm>
            <a:off x="3450738" y="1916501"/>
            <a:ext cx="216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Kebijakan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E63E1DF-1DE4-4129-84A3-068D04938F64}"/>
              </a:ext>
            </a:extLst>
          </p:cNvPr>
          <p:cNvSpPr/>
          <p:nvPr/>
        </p:nvSpPr>
        <p:spPr>
          <a:xfrm>
            <a:off x="7600817" y="1590181"/>
            <a:ext cx="2807872" cy="12264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0B2946-1575-4703-9163-3534DAA307EC}"/>
              </a:ext>
            </a:extLst>
          </p:cNvPr>
          <p:cNvSpPr/>
          <p:nvPr/>
        </p:nvSpPr>
        <p:spPr>
          <a:xfrm>
            <a:off x="7600818" y="2815767"/>
            <a:ext cx="2807872" cy="12264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58" tIns="35560" rIns="533458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B2ADDB-6690-4E4C-981C-069F91FA2261}"/>
              </a:ext>
            </a:extLst>
          </p:cNvPr>
          <p:cNvSpPr/>
          <p:nvPr/>
        </p:nvSpPr>
        <p:spPr>
          <a:xfrm>
            <a:off x="7600818" y="4043115"/>
            <a:ext cx="2807873" cy="12264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407" tIns="35560" rIns="782407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5F6CA4-C28F-4F53-BDCB-CF306328D418}"/>
              </a:ext>
            </a:extLst>
          </p:cNvPr>
          <p:cNvSpPr/>
          <p:nvPr/>
        </p:nvSpPr>
        <p:spPr>
          <a:xfrm>
            <a:off x="7600818" y="5269582"/>
            <a:ext cx="2807873" cy="12264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1356" tIns="35560" rIns="1031357" bIns="3556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D" sz="2800" b="1" dirty="0">
              <a:latin typeface="Adobe Caslon Pro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8D7BD-9F61-44EC-B0BE-D4213A84327C}"/>
              </a:ext>
            </a:extLst>
          </p:cNvPr>
          <p:cNvSpPr txBox="1"/>
          <p:nvPr/>
        </p:nvSpPr>
        <p:spPr>
          <a:xfrm>
            <a:off x="7706437" y="5445459"/>
            <a:ext cx="259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dobe Caslon Pro Bold"/>
              </a:rPr>
              <a:t>Data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B5293-5E61-431C-B551-24F106ED8D96}"/>
              </a:ext>
            </a:extLst>
          </p:cNvPr>
          <p:cNvSpPr txBox="1"/>
          <p:nvPr/>
        </p:nvSpPr>
        <p:spPr>
          <a:xfrm>
            <a:off x="7713785" y="4206241"/>
            <a:ext cx="2585726" cy="94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dobe Caslon Pro Bold"/>
              </a:rPr>
              <a:t>Informasi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rekap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53503-6D2F-43D0-BC4E-AEA8B66DACBB}"/>
              </a:ext>
            </a:extLst>
          </p:cNvPr>
          <p:cNvSpPr txBox="1"/>
          <p:nvPr/>
        </p:nvSpPr>
        <p:spPr>
          <a:xfrm>
            <a:off x="7727853" y="2954216"/>
            <a:ext cx="2612601" cy="9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dobe Caslon Pro Bold"/>
              </a:rPr>
              <a:t>Pola </a:t>
            </a:r>
            <a:r>
              <a:rPr lang="en-US" b="1" dirty="0" err="1">
                <a:latin typeface="Adobe Caslon Pro Bold"/>
              </a:rPr>
              <a:t>Pengelompokan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0E49C-126D-41C0-8CAC-87429248AF41}"/>
              </a:ext>
            </a:extLst>
          </p:cNvPr>
          <p:cNvSpPr txBox="1"/>
          <p:nvPr/>
        </p:nvSpPr>
        <p:spPr>
          <a:xfrm>
            <a:off x="7713786" y="1645921"/>
            <a:ext cx="2626667" cy="122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dobe Caslon Pro Bold"/>
              </a:rPr>
              <a:t>Kebijakan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pemberian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bantuan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untuk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warga</a:t>
            </a:r>
            <a:r>
              <a:rPr lang="en-US" b="1" dirty="0">
                <a:latin typeface="Adobe Caslon Pro Bold"/>
              </a:rPr>
              <a:t> miskin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55525-8E4A-4E6C-B08E-904867866CC3}"/>
              </a:ext>
            </a:extLst>
          </p:cNvPr>
          <p:cNvSpPr txBox="1"/>
          <p:nvPr/>
        </p:nvSpPr>
        <p:spPr>
          <a:xfrm>
            <a:off x="3197943" y="3103767"/>
            <a:ext cx="2619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Pengetahuan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A75252-C05E-4F64-BD97-DB96630D5850}"/>
              </a:ext>
            </a:extLst>
          </p:cNvPr>
          <p:cNvSpPr txBox="1"/>
          <p:nvPr/>
        </p:nvSpPr>
        <p:spPr>
          <a:xfrm>
            <a:off x="3491293" y="4349687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Informasi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EB159C-A297-4D25-9079-C0AE0B3F9D54}"/>
              </a:ext>
            </a:extLst>
          </p:cNvPr>
          <p:cNvSpPr txBox="1"/>
          <p:nvPr/>
        </p:nvSpPr>
        <p:spPr>
          <a:xfrm>
            <a:off x="3971390" y="550701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dobe Caslon Pro Bold"/>
              </a:rPr>
              <a:t>Data</a:t>
            </a:r>
            <a:endParaRPr lang="en-ID" sz="3200" b="1" dirty="0">
              <a:latin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7298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F8AB-9E0C-470B-8534-39747040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Data, </a:t>
            </a:r>
            <a:r>
              <a:rPr lang="en-US" b="1" dirty="0" err="1"/>
              <a:t>Informasi</a:t>
            </a:r>
            <a:r>
              <a:rPr lang="en-US" b="1" dirty="0"/>
              <a:t>, dan </a:t>
            </a:r>
            <a:r>
              <a:rPr lang="en-US" b="1" dirty="0" err="1"/>
              <a:t>Pengetahuan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5A97-E844-4195-8437-50E08102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/>
            <a:r>
              <a:rPr lang="en-US" b="1" dirty="0"/>
              <a:t>Data</a:t>
            </a:r>
            <a:r>
              <a:rPr lang="en-US" dirty="0"/>
              <a:t>:</a:t>
            </a:r>
          </a:p>
          <a:p>
            <a:pPr marL="914400" lvl="2" indent="-457200">
              <a:buFont typeface="Wingdings" panose="05000000000000000000" pitchFamily="2" charset="2"/>
              <a:buChar char="ü"/>
            </a:pPr>
            <a:r>
              <a:rPr lang="en-US" dirty="0"/>
              <a:t>Kumpulan </a:t>
            </a:r>
            <a:r>
              <a:rPr lang="id-ID" dirty="0">
                <a:solidFill>
                  <a:srgbClr val="FF0000"/>
                </a:solidFill>
              </a:rPr>
              <a:t>fakta yang terekam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tentang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suatu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kejadian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dan </a:t>
            </a:r>
            <a:r>
              <a:rPr lang="id-ID" dirty="0">
                <a:solidFill>
                  <a:srgbClr val="00B050"/>
                </a:solidFill>
              </a:rPr>
              <a:t>tidak membawa arti</a:t>
            </a:r>
            <a:endParaRPr lang="en-US" dirty="0">
              <a:solidFill>
                <a:srgbClr val="00B050"/>
              </a:solidFill>
            </a:endParaRPr>
          </a:p>
          <a:p>
            <a:pPr marL="914400" lvl="2" indent="-457200">
              <a:buFont typeface="Wingdings" panose="05000000000000000000" pitchFamily="2" charset="2"/>
              <a:buChar char="ü"/>
            </a:pP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catatan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terstruktur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</a:rPr>
              <a:t>suatu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transaksi</a:t>
            </a:r>
            <a:endParaRPr lang="en-ID" dirty="0">
              <a:solidFill>
                <a:srgbClr val="0070C0"/>
              </a:solidFill>
            </a:endParaRPr>
          </a:p>
          <a:p>
            <a:pPr marL="457200" lvl="1" indent="-457200"/>
            <a:r>
              <a:rPr lang="en-US" b="1" dirty="0" err="1"/>
              <a:t>Informasi</a:t>
            </a:r>
            <a:r>
              <a:rPr lang="en-US" b="1" dirty="0"/>
              <a:t>:</a:t>
            </a: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Rekap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rangkuman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penjelasan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FF0000"/>
                </a:solidFill>
              </a:rPr>
              <a:t>statistik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data</a:t>
            </a:r>
            <a:endParaRPr lang="id-ID" dirty="0">
              <a:solidFill>
                <a:srgbClr val="0070C0"/>
              </a:solidFill>
            </a:endParaRPr>
          </a:p>
          <a:p>
            <a:pPr marL="457200" lvl="1" indent="-457200"/>
            <a:r>
              <a:rPr lang="id-ID" b="1" dirty="0"/>
              <a:t>Pengetahuan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id-ID" dirty="0">
                <a:solidFill>
                  <a:srgbClr val="FF0000"/>
                </a:solidFill>
              </a:rPr>
              <a:t>ola, </a:t>
            </a:r>
            <a:r>
              <a:rPr lang="en-US" dirty="0" err="1">
                <a:solidFill>
                  <a:srgbClr val="FF0000"/>
                </a:solidFill>
              </a:rPr>
              <a:t>rumus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id-ID" dirty="0">
                <a:solidFill>
                  <a:srgbClr val="FF0000"/>
                </a:solidFill>
              </a:rPr>
              <a:t>aturan atau model </a:t>
            </a:r>
            <a:r>
              <a:rPr lang="id-ID" dirty="0"/>
              <a:t>yang </a:t>
            </a:r>
            <a:r>
              <a:rPr lang="id-ID" dirty="0">
                <a:solidFill>
                  <a:srgbClr val="0070C0"/>
                </a:solidFill>
              </a:rPr>
              <a:t>muncul dari data</a:t>
            </a:r>
            <a:endParaRPr lang="en-US" dirty="0">
              <a:solidFill>
                <a:srgbClr val="0070C0"/>
              </a:solidFill>
            </a:endParaRP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solusi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pemecahan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>
                <a:solidFill>
                  <a:srgbClr val="0070C0"/>
                </a:solidFill>
              </a:rPr>
              <a:t>petunjuk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suatu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pekerjaan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/>
              <a:t>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ditingkatkan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nilainya</a:t>
            </a:r>
            <a:r>
              <a:rPr lang="en-ID" dirty="0"/>
              <a:t>, </a:t>
            </a:r>
            <a:r>
              <a:rPr lang="en-ID" dirty="0" err="1">
                <a:solidFill>
                  <a:srgbClr val="FF0000"/>
                </a:solidFill>
              </a:rPr>
              <a:t>dipelajari</a:t>
            </a:r>
            <a:r>
              <a:rPr lang="en-ID" dirty="0"/>
              <a:t> dan juga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</a:rPr>
              <a:t>diajarkan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kepada</a:t>
            </a:r>
            <a:r>
              <a:rPr lang="en-ID" dirty="0">
                <a:solidFill>
                  <a:srgbClr val="0070C0"/>
                </a:solidFill>
              </a:rPr>
              <a:t> yang lain</a:t>
            </a:r>
            <a:r>
              <a:rPr lang="en-ID" dirty="0"/>
              <a:t>.</a:t>
            </a:r>
          </a:p>
          <a:p>
            <a:pPr marL="900113" lvl="1" indent="-449263">
              <a:buFont typeface="Wingdings" panose="05000000000000000000" pitchFamily="2" charset="2"/>
              <a:buChar char="ü"/>
            </a:pPr>
            <a:endParaRPr lang="id-ID" dirty="0">
              <a:solidFill>
                <a:srgbClr val="0070C0"/>
              </a:solidFill>
            </a:endParaRP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001106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026DD-763D-D4BD-566C-94C113997850}"/>
              </a:ext>
            </a:extLst>
          </p:cNvPr>
          <p:cNvSpPr txBox="1"/>
          <p:nvPr/>
        </p:nvSpPr>
        <p:spPr>
          <a:xfrm>
            <a:off x="794792" y="2551837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DEFINISI</a:t>
            </a:r>
          </a:p>
          <a:p>
            <a:pPr algn="ctr"/>
            <a:r>
              <a:rPr lang="en-US" sz="54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5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8460-7DE4-44CC-9465-B0B12886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Data Mining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E92A9-D1AF-4CE1-B3FD-3126B5BA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(Han, </a:t>
            </a:r>
            <a:r>
              <a:rPr lang="en-US" dirty="0" err="1"/>
              <a:t>Kamber</a:t>
            </a:r>
            <a:r>
              <a:rPr lang="en-US" dirty="0"/>
              <a:t>, Pei: 2012)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5CF02-5691-4E52-93F3-7CA2413D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049368"/>
            <a:ext cx="3305636" cy="4458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F56BF4-9C6C-43F6-9B7B-4BB02E24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341" y="2371784"/>
            <a:ext cx="3877915" cy="4135906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A80F8ACA-CFB2-4D43-9717-416FDA32CDA5}"/>
              </a:ext>
            </a:extLst>
          </p:cNvPr>
          <p:cNvSpPr/>
          <p:nvPr/>
        </p:nvSpPr>
        <p:spPr>
          <a:xfrm>
            <a:off x="4287033" y="3668422"/>
            <a:ext cx="3050560" cy="117308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F7728-2B20-4F0F-8180-2DBA42A83B99}"/>
              </a:ext>
            </a:extLst>
          </p:cNvPr>
          <p:cNvSpPr txBox="1"/>
          <p:nvPr/>
        </p:nvSpPr>
        <p:spPr>
          <a:xfrm>
            <a:off x="4394705" y="3931801"/>
            <a:ext cx="304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dobe Caslon Pro" panose="0205050205050A020403"/>
              </a:rPr>
              <a:t>Data Mining</a:t>
            </a:r>
            <a:endParaRPr lang="en-ID" sz="3600" b="1" dirty="0">
              <a:solidFill>
                <a:srgbClr val="C00000"/>
              </a:solidFill>
              <a:latin typeface="Adobe Caslon Pro" panose="0205050205050A020403"/>
            </a:endParaRPr>
          </a:p>
        </p:txBody>
      </p:sp>
    </p:spTree>
    <p:extLst>
      <p:ext uri="{BB962C8B-B14F-4D97-AF65-F5344CB8AC3E}">
        <p14:creationId xmlns:p14="http://schemas.microsoft.com/office/powerpoint/2010/main" val="20463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A6C6-4A46-41C7-81B1-1D1B8072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/>
              <a:t>Definisi</a:t>
            </a:r>
            <a:r>
              <a:rPr lang="en-US" b="1"/>
              <a:t> </a:t>
            </a:r>
            <a:r>
              <a:rPr lang="en-US" b="1" i="1"/>
              <a:t>Data Mining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1E6B-2598-4A0C-AF6F-F0CFA68F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Data mining </a:t>
            </a:r>
            <a:r>
              <a:rPr lang="en-US" dirty="0"/>
              <a:t>is the study of </a:t>
            </a:r>
            <a:r>
              <a:rPr lang="en-US" dirty="0">
                <a:solidFill>
                  <a:srgbClr val="FF0000"/>
                </a:solidFill>
              </a:rPr>
              <a:t>collecting, cleaning, processing, analyzing, and gaining </a:t>
            </a:r>
            <a:r>
              <a:rPr lang="en-US" dirty="0">
                <a:solidFill>
                  <a:srgbClr val="0070C0"/>
                </a:solidFill>
              </a:rPr>
              <a:t>useful insights </a:t>
            </a:r>
            <a:r>
              <a:rPr lang="en-US" dirty="0">
                <a:solidFill>
                  <a:srgbClr val="00B050"/>
                </a:solidFill>
              </a:rPr>
              <a:t>from data </a:t>
            </a:r>
            <a:r>
              <a:rPr lang="en-US" dirty="0"/>
              <a:t>(Aggarwal, 2015).</a:t>
            </a:r>
          </a:p>
          <a:p>
            <a:r>
              <a:rPr lang="en-US" b="1"/>
              <a:t>Data mining </a:t>
            </a:r>
            <a:r>
              <a:rPr lang="en-US" dirty="0"/>
              <a:t>is the </a:t>
            </a:r>
            <a:r>
              <a:rPr lang="en-US" i="1" dirty="0"/>
              <a:t>process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discovering interesting patterns and knowledge </a:t>
            </a:r>
            <a:r>
              <a:rPr lang="en-US" dirty="0"/>
              <a:t>from </a:t>
            </a:r>
            <a:r>
              <a:rPr lang="en-US" i="1" dirty="0">
                <a:solidFill>
                  <a:srgbClr val="00B050"/>
                </a:solidFill>
              </a:rPr>
              <a:t>large </a:t>
            </a:r>
            <a:r>
              <a:rPr lang="en-US" dirty="0">
                <a:solidFill>
                  <a:srgbClr val="00B050"/>
                </a:solidFill>
              </a:rPr>
              <a:t>amounts of data</a:t>
            </a:r>
            <a:r>
              <a:rPr lang="en-US" dirty="0"/>
              <a:t> (Han, 2012).</a:t>
            </a:r>
          </a:p>
          <a:p>
            <a:r>
              <a:rPr lang="en-US" dirty="0"/>
              <a:t>According to the Gartner Group [4</a:t>
            </a:r>
            <a:r>
              <a:rPr lang="en-US"/>
              <a:t>], “</a:t>
            </a:r>
            <a:r>
              <a:rPr lang="en-US" b="1"/>
              <a:t>Data mining</a:t>
            </a:r>
            <a:r>
              <a:rPr lang="en-US"/>
              <a:t> </a:t>
            </a:r>
            <a:r>
              <a:rPr lang="en-US" dirty="0"/>
              <a:t>is the process of </a:t>
            </a:r>
            <a:r>
              <a:rPr lang="en-US" dirty="0">
                <a:solidFill>
                  <a:srgbClr val="FF0000"/>
                </a:solidFill>
              </a:rPr>
              <a:t>discovering meaningful new correlations, patterns and trends</a:t>
            </a:r>
            <a:r>
              <a:rPr lang="en-US" dirty="0"/>
              <a:t> by sifting through </a:t>
            </a:r>
            <a:r>
              <a:rPr lang="en-US" dirty="0">
                <a:solidFill>
                  <a:srgbClr val="0070C0"/>
                </a:solidFill>
              </a:rPr>
              <a:t>large amounts of data stored</a:t>
            </a:r>
            <a:r>
              <a:rPr lang="en-US" dirty="0"/>
              <a:t> in repositories, </a:t>
            </a:r>
            <a:r>
              <a:rPr lang="en-US" dirty="0">
                <a:solidFill>
                  <a:srgbClr val="00B050"/>
                </a:solidFill>
              </a:rPr>
              <a:t>using pattern recognition technologies</a:t>
            </a:r>
            <a:r>
              <a:rPr lang="en-US" dirty="0"/>
              <a:t> as well as statistical and mathematical techniques” (Larose, 2005)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1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464F-06D2-442C-AE6A-6F749123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err="1"/>
              <a:t>Definisi</a:t>
            </a:r>
            <a:r>
              <a:rPr lang="en-US" b="1"/>
              <a:t> </a:t>
            </a:r>
            <a:r>
              <a:rPr lang="en-US" b="1" i="1"/>
              <a:t>Data Mining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B9BD-B9BE-419D-8D9F-AB8721EE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29" y="1213224"/>
            <a:ext cx="10936942" cy="5283110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Melakukan </a:t>
            </a:r>
            <a:r>
              <a:rPr lang="id-ID" dirty="0">
                <a:solidFill>
                  <a:srgbClr val="FF0000"/>
                </a:solidFill>
              </a:rPr>
              <a:t>ekstraksi</a:t>
            </a:r>
            <a:r>
              <a:rPr lang="id-ID" dirty="0"/>
              <a:t> untuk </a:t>
            </a:r>
            <a:r>
              <a:rPr lang="id-ID" dirty="0">
                <a:solidFill>
                  <a:srgbClr val="0070C0"/>
                </a:solidFill>
              </a:rPr>
              <a:t>mendapatkan informasi penting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/>
              <a:t>yang sifatnya </a:t>
            </a:r>
            <a:r>
              <a:rPr lang="id-ID" dirty="0">
                <a:solidFill>
                  <a:srgbClr val="00B050"/>
                </a:solidFill>
              </a:rPr>
              <a:t>implisit dan sebelumnya tidak diketahui</a:t>
            </a:r>
            <a:r>
              <a:rPr lang="id-ID" dirty="0"/>
              <a:t>, </a:t>
            </a:r>
            <a:r>
              <a:rPr lang="en-US" dirty="0"/>
              <a:t>d</a:t>
            </a:r>
            <a:r>
              <a:rPr lang="id-ID" dirty="0"/>
              <a:t>ari suatu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data</a:t>
            </a:r>
            <a:r>
              <a:rPr lang="id-ID" dirty="0"/>
              <a:t> </a:t>
            </a:r>
            <a:r>
              <a:rPr lang="id-ID" sz="2600" i="1" dirty="0"/>
              <a:t>(Witten et al., 2011)</a:t>
            </a:r>
            <a:endParaRPr lang="id-ID" sz="2000" dirty="0"/>
          </a:p>
          <a:p>
            <a:endParaRPr lang="en-US" dirty="0"/>
          </a:p>
          <a:p>
            <a:r>
              <a:rPr lang="id-ID" dirty="0"/>
              <a:t>Disiplin ilmu yang mempelajari </a:t>
            </a:r>
            <a:r>
              <a:rPr lang="id-ID" dirty="0">
                <a:solidFill>
                  <a:srgbClr val="FF0000"/>
                </a:solidFill>
              </a:rPr>
              <a:t>metode untuk mengekstrak pengetahuan</a:t>
            </a:r>
            <a:r>
              <a:rPr lang="id-ID" dirty="0"/>
              <a:t> atau </a:t>
            </a:r>
            <a:r>
              <a:rPr lang="id-ID" dirty="0">
                <a:solidFill>
                  <a:srgbClr val="0070C0"/>
                </a:solidFill>
              </a:rPr>
              <a:t>menemukan pola </a:t>
            </a:r>
            <a:r>
              <a:rPr lang="id-ID" dirty="0"/>
              <a:t>dari </a:t>
            </a:r>
            <a:r>
              <a:rPr lang="id-ID" dirty="0">
                <a:solidFill>
                  <a:srgbClr val="00B050"/>
                </a:solidFill>
              </a:rPr>
              <a:t>suatu data</a:t>
            </a:r>
          </a:p>
          <a:p>
            <a:endParaRPr lang="en-US" dirty="0"/>
          </a:p>
          <a:p>
            <a:r>
              <a:rPr lang="id-ID"/>
              <a:t>Sehingga Data mining </a:t>
            </a:r>
            <a:r>
              <a:rPr lang="id-ID" dirty="0"/>
              <a:t>sering disebut </a:t>
            </a:r>
            <a:r>
              <a:rPr lang="id-ID" dirty="0">
                <a:solidFill>
                  <a:srgbClr val="C00000"/>
                </a:solidFill>
              </a:rPr>
              <a:t>Knowledge Discovery in Database (KDD)</a:t>
            </a:r>
            <a:endParaRPr lang="en-US" dirty="0">
              <a:solidFill>
                <a:srgbClr val="C00000"/>
              </a:solidFill>
            </a:endParaRPr>
          </a:p>
          <a:p>
            <a:endParaRPr lang="id-ID" dirty="0">
              <a:solidFill>
                <a:srgbClr val="C00000"/>
              </a:solidFill>
            </a:endParaRPr>
          </a:p>
          <a:p>
            <a:r>
              <a:rPr lang="id-ID" dirty="0">
                <a:sym typeface="Wingdings" pitchFamily="2" charset="2"/>
              </a:rPr>
              <a:t>Konsep</a:t>
            </a:r>
            <a:r>
              <a:rPr lang="en-US" dirty="0">
                <a:sym typeface="Wingdings" pitchFamily="2" charset="2"/>
              </a:rPr>
              <a:t> </a:t>
            </a:r>
            <a:r>
              <a:rPr lang="id-ID" dirty="0">
                <a:sym typeface="Wingdings" pitchFamily="2" charset="2"/>
              </a:rPr>
              <a:t>Transformasi</a:t>
            </a:r>
            <a:endParaRPr lang="en-US" b="1" dirty="0">
              <a:sym typeface="Wingdings" pitchFamily="2" charset="2"/>
            </a:endParaRPr>
          </a:p>
          <a:p>
            <a:pPr marL="182563" indent="0">
              <a:buNone/>
            </a:pPr>
            <a:r>
              <a:rPr lang="id-ID" b="1" dirty="0">
                <a:solidFill>
                  <a:srgbClr val="C00000"/>
                </a:solidFill>
                <a:sym typeface="Wingdings" pitchFamily="2" charset="2"/>
              </a:rPr>
              <a:t>Data</a:t>
            </a:r>
            <a:r>
              <a:rPr lang="id-ID" b="1" dirty="0">
                <a:sym typeface="Wingdings" pitchFamily="2" charset="2"/>
              </a:rPr>
              <a:t></a:t>
            </a:r>
            <a:r>
              <a:rPr lang="id-ID" b="1" dirty="0">
                <a:solidFill>
                  <a:srgbClr val="0070C0"/>
                </a:solidFill>
                <a:sym typeface="Wingdings" pitchFamily="2" charset="2"/>
              </a:rPr>
              <a:t>Informasi</a:t>
            </a:r>
            <a:r>
              <a:rPr lang="id-ID" b="1" dirty="0">
                <a:sym typeface="Wingdings" pitchFamily="2" charset="2"/>
              </a:rPr>
              <a:t></a:t>
            </a:r>
            <a:r>
              <a:rPr lang="id-ID" b="1" dirty="0">
                <a:solidFill>
                  <a:srgbClr val="00B050"/>
                </a:solidFill>
                <a:sym typeface="Wingdings" pitchFamily="2" charset="2"/>
              </a:rPr>
              <a:t>Pengetahuan</a:t>
            </a:r>
            <a:endParaRPr lang="id-ID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/>
              <a:t>Data Mining and Business Intelligence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696076"/>
            <a:ext cx="2057400" cy="1619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546E0E4-908A-4724-B308-E4F6AE4FA0DD}" type="slidenum">
              <a:rPr kumimoji="1" lang="en-US" smtClean="0">
                <a:ea typeface="ＭＳ Ｐゴシック" pitchFamily="5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kumimoji="1"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itchFamily="50" charset="-128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209800" y="1371600"/>
            <a:ext cx="7467600" cy="5029200"/>
          </a:xfrm>
          <a:prstGeom prst="flowChartExtra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2667000" y="5791200"/>
            <a:ext cx="6553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124200" y="5181600"/>
            <a:ext cx="5638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3657600" y="4419600"/>
            <a:ext cx="457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4267200" y="3657600"/>
            <a:ext cx="33528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4876800" y="2819400"/>
            <a:ext cx="21336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1981200" y="1371600"/>
            <a:ext cx="0" cy="50292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0363200" y="1371600"/>
            <a:ext cx="0" cy="502920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067412" y="1433514"/>
            <a:ext cx="28855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Increasing </a:t>
            </a:r>
            <a:r>
              <a:rPr kumimoji="1"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potential values </a:t>
            </a:r>
            <a:r>
              <a:rPr kumimoji="1"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to support </a:t>
            </a:r>
            <a:r>
              <a:rPr kumimoji="1"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business decisions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8951502" y="1879601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End User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754938" y="2870201"/>
            <a:ext cx="253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09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Business Analyst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087642" y="4200437"/>
            <a:ext cx="2275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     </a:t>
            </a:r>
            <a:r>
              <a:rPr kumimoji="1" lang="en-US"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Scientist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9503881" y="5432231"/>
            <a:ext cx="867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DBA/</a:t>
            </a:r>
            <a:br>
              <a:rPr kumimoji="1"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</a:br>
            <a:r>
              <a:rPr kumimoji="1"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DBE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334000" y="210185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Decision Making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4881062" y="2916238"/>
            <a:ext cx="2099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0975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Presentation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4785999" y="3276600"/>
            <a:ext cx="2454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Visualization Techniques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105401" y="3689350"/>
            <a:ext cx="1782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Mining</a:t>
            </a:r>
            <a:endParaRPr kumimoji="1" lang="en-US" sz="20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29702" y="3962400"/>
            <a:ext cx="3589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Information Discovery and Modeling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816476" y="4495800"/>
            <a:ext cx="234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Exploration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352800" y="4800600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Statistical Summary, Metadata, and Description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2819401" y="5334000"/>
            <a:ext cx="6279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Preprocessing</a:t>
            </a:r>
            <a:r>
              <a:rPr kumimoji="1"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, Data Integration, Data Warehouses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5094748" y="5802868"/>
            <a:ext cx="15659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Data Sources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14600" y="6019801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50" charset="-128"/>
              </a:rPr>
              <a:t>Paper, Files, Web documents, Scientific experiments, Database Systems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B581B2-3220-4183-A01D-F5A5E11FFB2D}"/>
              </a:ext>
            </a:extLst>
          </p:cNvPr>
          <p:cNvSpPr txBox="1"/>
          <p:nvPr/>
        </p:nvSpPr>
        <p:spPr>
          <a:xfrm>
            <a:off x="4665541" y="6447304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dobe Caslon Pro" panose="0205050205050A020403"/>
              </a:rPr>
              <a:t>Sumber</a:t>
            </a:r>
            <a:r>
              <a:rPr lang="en-US" dirty="0">
                <a:latin typeface="Adobe Caslon Pro" panose="0205050205050A020403"/>
              </a:rPr>
              <a:t>: </a:t>
            </a:r>
            <a:r>
              <a:rPr lang="en-US" dirty="0" err="1">
                <a:latin typeface="Adobe Caslon Pro" panose="0205050205050A020403"/>
              </a:rPr>
              <a:t>Wahono</a:t>
            </a:r>
            <a:r>
              <a:rPr lang="en-US" dirty="0">
                <a:latin typeface="Adobe Caslon Pro" panose="0205050205050A020403"/>
              </a:rPr>
              <a:t>, 2020</a:t>
            </a:r>
            <a:endParaRPr lang="en-ID" dirty="0">
              <a:latin typeface="Adobe Caslon Pro" panose="0205050205050A020403"/>
            </a:endParaRPr>
          </a:p>
        </p:txBody>
      </p:sp>
    </p:spTree>
    <p:extLst>
      <p:ext uri="{BB962C8B-B14F-4D97-AF65-F5344CB8AC3E}">
        <p14:creationId xmlns:p14="http://schemas.microsoft.com/office/powerpoint/2010/main" val="14007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E0ECED-87F2-2835-11FF-DA043549E2AA}"/>
              </a:ext>
            </a:extLst>
          </p:cNvPr>
          <p:cNvSpPr txBox="1"/>
          <p:nvPr/>
        </p:nvSpPr>
        <p:spPr>
          <a:xfrm>
            <a:off x="794792" y="2569765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PENERAPAN </a:t>
            </a:r>
            <a:r>
              <a:rPr lang="en-US" sz="54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 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PADA MULTIDISPLIN ILMU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1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F3F65-C994-1D8A-F8D9-192BDC5C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3AD-7469-77E7-235B-3AA1C555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6" y="246744"/>
            <a:ext cx="11342450" cy="101600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Indikator</a:t>
            </a:r>
            <a:r>
              <a:rPr lang="en-US" b="1" dirty="0"/>
              <a:t>/ Tujuan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EFCFB-8910-D543-D4EC-85926C07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806450" indent="-806450">
              <a:buNone/>
              <a:tabLst>
                <a:tab pos="3316288" algn="l"/>
              </a:tabLst>
            </a:pPr>
            <a:r>
              <a:rPr lang="en-US" dirty="0"/>
              <a:t>1.1.	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dan </a:t>
            </a:r>
            <a:r>
              <a:rPr lang="en-US" err="1"/>
              <a:t>konsep</a:t>
            </a:r>
            <a:r>
              <a:rPr lang="en-US"/>
              <a:t> Data Mining</a:t>
            </a:r>
            <a:endParaRPr lang="en-US" dirty="0"/>
          </a:p>
          <a:p>
            <a:pPr marL="806450" indent="-806450">
              <a:buNone/>
              <a:tabLst>
                <a:tab pos="3316288" algn="l"/>
              </a:tabLst>
            </a:pPr>
            <a:r>
              <a:rPr lang="en-US" dirty="0"/>
              <a:t>1.2.	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err="1"/>
              <a:t>penerapan</a:t>
            </a:r>
            <a:r>
              <a:rPr lang="en-US"/>
              <a:t> Data Mining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(multi </a:t>
            </a:r>
            <a:r>
              <a:rPr lang="en-US" dirty="0" err="1"/>
              <a:t>disiplin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8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2B9745E8-DAFD-19A1-375E-5AAEDF648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2800"/>
              <a:t>Data Mining: </a:t>
            </a:r>
            <a:r>
              <a:rPr lang="en-US" altLang="en-US" sz="2800" dirty="0" err="1"/>
              <a:t>Pertemuan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Berbagai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Disiplin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Ilmu</a:t>
            </a:r>
            <a:endParaRPr lang="en-US" altLang="en-US" sz="3200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82CD38-5727-ECCE-6B35-71247BCD5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4833E41C-2A4B-A0DB-13F7-FF00402F64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/>
              <a:t>Data Mining: </a:t>
            </a:r>
            <a:r>
              <a:rPr lang="en-US" dirty="0"/>
              <a:t>Concepts and Techniques</a:t>
            </a:r>
            <a:endParaRPr lang="en-US" altLang="en-US" sz="1200" dirty="0"/>
          </a:p>
        </p:txBody>
      </p:sp>
      <p:grpSp>
        <p:nvGrpSpPr>
          <p:cNvPr id="18438" name="Group 29">
            <a:extLst>
              <a:ext uri="{FF2B5EF4-FFF2-40B4-BE49-F238E27FC236}">
                <a16:creationId xmlns:a16="http://schemas.microsoft.com/office/drawing/2014/main" id="{64FA07AE-FD89-26A6-B6B0-3617CEBAD00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600200"/>
            <a:ext cx="8534400" cy="4343400"/>
            <a:chOff x="192" y="1152"/>
            <a:chExt cx="5376" cy="2736"/>
          </a:xfrm>
        </p:grpSpPr>
        <p:sp>
          <p:nvSpPr>
            <p:cNvPr id="18439" name="Oval 19">
              <a:extLst>
                <a:ext uri="{FF2B5EF4-FFF2-40B4-BE49-F238E27FC236}">
                  <a16:creationId xmlns:a16="http://schemas.microsoft.com/office/drawing/2014/main" id="{EF47608C-B14E-B041-4724-9B6F043C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160"/>
              <a:ext cx="1440" cy="6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/>
                <a:t>Data Mining</a:t>
              </a:r>
              <a:endParaRPr lang="en-US" altLang="en-US" b="1" dirty="0"/>
            </a:p>
          </p:txBody>
        </p:sp>
        <p:sp>
          <p:nvSpPr>
            <p:cNvPr id="18440" name="Line 13">
              <a:extLst>
                <a:ext uri="{FF2B5EF4-FFF2-40B4-BE49-F238E27FC236}">
                  <a16:creationId xmlns:a16="http://schemas.microsoft.com/office/drawing/2014/main" id="{CE641440-0E4F-8DCA-1F6D-78B91EC3A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4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1" name="Line 14">
              <a:extLst>
                <a:ext uri="{FF2B5EF4-FFF2-40B4-BE49-F238E27FC236}">
                  <a16:creationId xmlns:a16="http://schemas.microsoft.com/office/drawing/2014/main" id="{6643FB84-DDC8-C073-749A-0CBD6C076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80"/>
              <a:ext cx="81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2" name="Line 15">
              <a:extLst>
                <a:ext uri="{FF2B5EF4-FFF2-40B4-BE49-F238E27FC236}">
                  <a16:creationId xmlns:a16="http://schemas.microsoft.com/office/drawing/2014/main" id="{C3F169F9-482D-E861-73E0-658E7B143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680"/>
              <a:ext cx="72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3" name="Line 16">
              <a:extLst>
                <a:ext uri="{FF2B5EF4-FFF2-40B4-BE49-F238E27FC236}">
                  <a16:creationId xmlns:a16="http://schemas.microsoft.com/office/drawing/2014/main" id="{19E270A1-FA3D-6AEA-9A52-47AE19CB1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44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4" name="Line 17">
              <a:extLst>
                <a:ext uri="{FF2B5EF4-FFF2-40B4-BE49-F238E27FC236}">
                  <a16:creationId xmlns:a16="http://schemas.microsoft.com/office/drawing/2014/main" id="{B177A67C-4906-E175-FC8A-2DE6564F3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68" y="2784"/>
              <a:ext cx="124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5" name="Line 18">
              <a:extLst>
                <a:ext uri="{FF2B5EF4-FFF2-40B4-BE49-F238E27FC236}">
                  <a16:creationId xmlns:a16="http://schemas.microsoft.com/office/drawing/2014/main" id="{082537B9-7317-558B-8806-72BCFA896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2784"/>
              <a:ext cx="100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  <p:sp>
          <p:nvSpPr>
            <p:cNvPr id="18446" name="Oval 21">
              <a:extLst>
                <a:ext uri="{FF2B5EF4-FFF2-40B4-BE49-F238E27FC236}">
                  <a16:creationId xmlns:a16="http://schemas.microsoft.com/office/drawing/2014/main" id="{BCEE52C0-91EE-0882-79FD-8FA6271F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152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Database </a:t>
              </a:r>
            </a:p>
            <a:p>
              <a:pPr algn="ctr" eaLnBrk="1" hangingPunct="1"/>
              <a:r>
                <a:rPr lang="en-US" altLang="en-US" sz="2400"/>
                <a:t>Technology</a:t>
              </a:r>
            </a:p>
          </p:txBody>
        </p:sp>
        <p:sp>
          <p:nvSpPr>
            <p:cNvPr id="18447" name="Oval 22">
              <a:extLst>
                <a:ext uri="{FF2B5EF4-FFF2-40B4-BE49-F238E27FC236}">
                  <a16:creationId xmlns:a16="http://schemas.microsoft.com/office/drawing/2014/main" id="{4311E2E2-4541-6B59-015C-E95292153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Statistics</a:t>
              </a:r>
            </a:p>
          </p:txBody>
        </p:sp>
        <p:sp>
          <p:nvSpPr>
            <p:cNvPr id="18448" name="Oval 23">
              <a:extLst>
                <a:ext uri="{FF2B5EF4-FFF2-40B4-BE49-F238E27FC236}">
                  <a16:creationId xmlns:a16="http://schemas.microsoft.com/office/drawing/2014/main" id="{BB5FAC9D-E40B-5028-3FDC-AB7CDB492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08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Machine</a:t>
              </a:r>
            </a:p>
            <a:p>
              <a:pPr algn="ctr" eaLnBrk="1" hangingPunct="1"/>
              <a:r>
                <a:rPr lang="en-US" altLang="en-US" sz="2400"/>
                <a:t>Learning</a:t>
              </a:r>
            </a:p>
          </p:txBody>
        </p:sp>
        <p:sp>
          <p:nvSpPr>
            <p:cNvPr id="18449" name="Oval 24">
              <a:extLst>
                <a:ext uri="{FF2B5EF4-FFF2-40B4-BE49-F238E27FC236}">
                  <a16:creationId xmlns:a16="http://schemas.microsoft.com/office/drawing/2014/main" id="{38A83618-BD31-B176-68C9-FFF90F45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072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Pattern</a:t>
              </a:r>
            </a:p>
            <a:p>
              <a:pPr algn="ctr" eaLnBrk="1" hangingPunct="1"/>
              <a:r>
                <a:rPr lang="en-US" altLang="en-US" sz="2400"/>
                <a:t>Recognition</a:t>
              </a:r>
            </a:p>
          </p:txBody>
        </p:sp>
        <p:sp>
          <p:nvSpPr>
            <p:cNvPr id="18450" name="Oval 25">
              <a:extLst>
                <a:ext uri="{FF2B5EF4-FFF2-40B4-BE49-F238E27FC236}">
                  <a16:creationId xmlns:a16="http://schemas.microsoft.com/office/drawing/2014/main" id="{CE5CCF90-3432-D5D6-585E-65F41A191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360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Algorithm</a:t>
              </a:r>
            </a:p>
          </p:txBody>
        </p:sp>
        <p:sp>
          <p:nvSpPr>
            <p:cNvPr id="18451" name="Oval 26">
              <a:extLst>
                <a:ext uri="{FF2B5EF4-FFF2-40B4-BE49-F238E27FC236}">
                  <a16:creationId xmlns:a16="http://schemas.microsoft.com/office/drawing/2014/main" id="{F969FFBA-C728-0FBE-2C27-4D5F3EE08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216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/>
                <a:t>Other</a:t>
              </a:r>
            </a:p>
            <a:p>
              <a:pPr algn="ctr" eaLnBrk="1" hangingPunct="1"/>
              <a:r>
                <a:rPr lang="en-US" altLang="en-US" sz="2400"/>
                <a:t>Disciplines</a:t>
              </a:r>
            </a:p>
          </p:txBody>
        </p:sp>
        <p:sp>
          <p:nvSpPr>
            <p:cNvPr id="18452" name="Oval 27">
              <a:extLst>
                <a:ext uri="{FF2B5EF4-FFF2-40B4-BE49-F238E27FC236}">
                  <a16:creationId xmlns:a16="http://schemas.microsoft.com/office/drawing/2014/main" id="{033CC3A2-DFAB-7D3F-B0C1-99575DC5B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160"/>
              <a:ext cx="129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en-US" sz="2400"/>
                <a:t>Visualization</a:t>
              </a:r>
              <a:endParaRPr lang="en-US" altLang="en-US" sz="2000"/>
            </a:p>
          </p:txBody>
        </p:sp>
        <p:sp>
          <p:nvSpPr>
            <p:cNvPr id="18453" name="Line 28">
              <a:extLst>
                <a:ext uri="{FF2B5EF4-FFF2-40B4-BE49-F238E27FC236}">
                  <a16:creationId xmlns:a16="http://schemas.microsoft.com/office/drawing/2014/main" id="{9AE58CA4-98BB-97AF-A4F1-F7CF27A28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2" y="283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ADC547F-4538-2C29-5E6E-F545CCE21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Mengapa tidak analisis data biasa?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85ABDE0-CA50-5C20-4D8C-29D0815E9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Jumlah data yang sangat besar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Algoritma harus scalable untuk menangani data yang sangat besar (tera)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Dimensi yang sangat besar: ribuan field</a:t>
            </a:r>
            <a:endParaRPr lang="en-US" altLang="en-US" sz="2800"/>
          </a:p>
          <a:p>
            <a:pPr eaLnBrk="1" hangingPunct="1">
              <a:lnSpc>
                <a:spcPct val="110000"/>
              </a:lnSpc>
            </a:pPr>
            <a:r>
              <a:rPr lang="en-US" altLang="en-US" sz="2400"/>
              <a:t>Data Kompleks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Aliran data dan sensor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Data terstruktur, graph, social networdk, multi-linked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Database dari berbagai sumber, database lama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Spasial (peta), multimedia, text, web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/>
              <a:t>Software Simulator</a:t>
            </a:r>
          </a:p>
          <a:p>
            <a:pPr lvl="1" eaLnBrk="1" hangingPunct="1"/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4E3E80F-7C1C-60D2-54A0-7D702132F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Data Mining </a:t>
            </a:r>
            <a:r>
              <a:rPr lang="en-US" altLang="en-US" sz="4000" dirty="0" err="1"/>
              <a:t>dari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berbagai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sudut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pandang</a:t>
            </a:r>
            <a:endParaRPr lang="en-US" altLang="en-US" sz="4000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5B0084B-A274-2941-6B3E-576AD2E84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 b="1" u="sng" dirty="0"/>
              <a:t>Data</a:t>
            </a:r>
            <a:endParaRPr lang="en-US" altLang="en-US" sz="18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Relational, </a:t>
            </a:r>
            <a:r>
              <a:rPr lang="en-US" altLang="en-US" sz="1800" dirty="0" err="1"/>
              <a:t>datawarehouse,web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transaksional</a:t>
            </a:r>
            <a:r>
              <a:rPr lang="en-US" altLang="en-US" sz="1800" dirty="0"/>
              <a:t>, stream, OO, </a:t>
            </a:r>
            <a:r>
              <a:rPr lang="en-US" altLang="en-US" sz="1800" dirty="0" err="1"/>
              <a:t>spasial</a:t>
            </a:r>
            <a:r>
              <a:rPr lang="en-US" altLang="en-US" sz="1800" dirty="0"/>
              <a:t>, text, multimedia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b="1" u="sng" dirty="0" err="1"/>
              <a:t>Pengetahuan</a:t>
            </a:r>
            <a:r>
              <a:rPr lang="en-US" altLang="en-US" sz="1800" b="1" u="sng" dirty="0"/>
              <a:t> yang </a:t>
            </a:r>
            <a:r>
              <a:rPr lang="en-US" altLang="en-US" sz="1800" b="1" u="sng" dirty="0" err="1"/>
              <a:t>akan</a:t>
            </a:r>
            <a:r>
              <a:rPr lang="en-US" altLang="en-US" sz="1800" b="1" u="sng" dirty="0"/>
              <a:t> </a:t>
            </a:r>
            <a:r>
              <a:rPr lang="en-US" altLang="en-US" sz="1800" b="1" u="sng" dirty="0" err="1"/>
              <a:t>ditambang</a:t>
            </a:r>
            <a:endParaRPr lang="en-US" altLang="en-US" sz="1800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 err="1"/>
              <a:t>Karakterisitik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diskriminasi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asosiasi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klasifikasi</a:t>
            </a:r>
            <a:r>
              <a:rPr lang="en-US" altLang="en-US" sz="1800" dirty="0"/>
              <a:t>, clustering, trend, outlier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b="1" u="sng" dirty="0"/>
              <a:t>Teknik</a:t>
            </a:r>
            <a:endParaRPr lang="en-US" altLang="en-US" sz="1800" b="1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Database, OLAP, machine learning, </a:t>
            </a:r>
            <a:r>
              <a:rPr lang="en-US" altLang="en-US" sz="1800" dirty="0" err="1"/>
              <a:t>statistik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visualiasi</a:t>
            </a:r>
            <a:endParaRPr lang="en-US" altLang="en-US" sz="1800" dirty="0"/>
          </a:p>
          <a:p>
            <a:pPr eaLnBrk="1" hangingPunct="1">
              <a:lnSpc>
                <a:spcPct val="120000"/>
              </a:lnSpc>
            </a:pPr>
            <a:r>
              <a:rPr lang="en-US" altLang="en-US" sz="1800" b="1" u="sng" dirty="0" err="1"/>
              <a:t>Penerapan</a:t>
            </a:r>
            <a:endParaRPr lang="en-US" altLang="en-US" sz="1800" b="1" u="sng" dirty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1800" dirty="0"/>
              <a:t>Retail, </a:t>
            </a:r>
            <a:r>
              <a:rPr lang="en-US" altLang="en-US" sz="1800" dirty="0" err="1"/>
              <a:t>telekomunikasi</a:t>
            </a:r>
            <a:r>
              <a:rPr lang="en-US" altLang="en-US" sz="1800" dirty="0"/>
              <a:t>, banking, </a:t>
            </a:r>
            <a:r>
              <a:rPr lang="en-US" altLang="en-US" sz="1800" dirty="0" err="1"/>
              <a:t>analisis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kejahatan</a:t>
            </a:r>
            <a:r>
              <a:rPr lang="en-US" altLang="en-US" sz="1800"/>
              <a:t>, bio-data mining, </a:t>
            </a:r>
            <a:r>
              <a:rPr lang="en-US" altLang="en-US" sz="1800" dirty="0" err="1"/>
              <a:t>saham</a:t>
            </a:r>
            <a:r>
              <a:rPr lang="en-US" altLang="en-US" sz="1800" dirty="0"/>
              <a:t>, text mining, web mining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408C7E-31DF-EEAB-8426-5E6C58A6F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Klasifikasi</a:t>
            </a:r>
            <a:r>
              <a:rPr lang="en-US" altLang="en-US" dirty="0"/>
              <a:t> </a:t>
            </a:r>
            <a:r>
              <a:rPr lang="en-US" altLang="en-US" err="1"/>
              <a:t>Sistem</a:t>
            </a:r>
            <a:r>
              <a:rPr lang="en-US" altLang="en-US"/>
              <a:t> Data Mining</a:t>
            </a:r>
            <a:endParaRPr lang="en-US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5C4145C-1590-6CC6-47C7-B260B717E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 err="1"/>
              <a:t>Fungsi</a:t>
            </a:r>
            <a:endParaRPr lang="en-US" alt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 err="1"/>
              <a:t>Deskriptif</a:t>
            </a:r>
            <a:endParaRPr lang="en-US" alt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 err="1"/>
              <a:t>Prediktif</a:t>
            </a:r>
            <a:endParaRPr lang="en-US" altLang="en-US" sz="2400" dirty="0"/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pandang</a:t>
            </a:r>
            <a:r>
              <a:rPr lang="en-US" altLang="en-US" sz="2400" dirty="0"/>
              <a:t>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Data</a:t>
            </a:r>
            <a:r>
              <a:rPr lang="en-US" altLang="en-US" sz="2400" dirty="0"/>
              <a:t>: Jenis data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ditambang</a:t>
            </a:r>
            <a:endParaRPr lang="en-US" alt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 err="1">
                <a:solidFill>
                  <a:schemeClr val="accent2"/>
                </a:solidFill>
              </a:rPr>
              <a:t>Pengetahuan</a:t>
            </a:r>
            <a:r>
              <a:rPr lang="en-US" altLang="en-US" sz="2400" dirty="0">
                <a:solidFill>
                  <a:schemeClr val="accent2"/>
                </a:solidFill>
              </a:rPr>
              <a:t> view: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Pengetahuan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endParaRPr lang="en-US" alt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Teknik: </a:t>
            </a:r>
            <a:r>
              <a:rPr lang="en-US" altLang="en-US" sz="2400" dirty="0"/>
              <a:t>Teknik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endParaRPr lang="en-US" alt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 err="1">
                <a:solidFill>
                  <a:schemeClr val="accent2"/>
                </a:solidFill>
              </a:rPr>
              <a:t>Aplikasi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BAFBDE-2E64-91D9-D3CE-CBD0D9DC5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Mining: </a:t>
            </a:r>
            <a:r>
              <a:rPr lang="en-US" altLang="en-US" dirty="0"/>
              <a:t>Data </a:t>
            </a:r>
            <a:r>
              <a:rPr lang="en-US" altLang="en-US" dirty="0" err="1"/>
              <a:t>apa</a:t>
            </a:r>
            <a:r>
              <a:rPr lang="en-US" altLang="en-US" dirty="0"/>
              <a:t> </a:t>
            </a:r>
            <a:r>
              <a:rPr lang="en-US" altLang="en-US" dirty="0" err="1"/>
              <a:t>saja</a:t>
            </a:r>
            <a:r>
              <a:rPr lang="en-US" altLang="en-US" dirty="0"/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EE878F3-D1EF-98AC-A664-080C0540F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1800" b="1"/>
              <a:t>Database Tradisional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Relational database, data warehouse, transactional database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 b="1"/>
              <a:t>Advanced Database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Data streams dan data sensor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Time-series data, temporal data, sequence data (incl. bio-sequences)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Structure data, graphs, social networks and multi-linked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Object-relational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Heterogeneous databases dan legacy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Spatial data dan spatiotemporal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Multimedia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Text databases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1800"/>
              <a:t>World-Wide Web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026">
            <a:extLst>
              <a:ext uri="{FF2B5EF4-FFF2-40B4-BE49-F238E27FC236}">
                <a16:creationId xmlns:a16="http://schemas.microsoft.com/office/drawing/2014/main" id="{5CFD1019-4EA6-1C4A-978B-A027717C3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en-US" sz="2800" dirty="0"/>
              <a:t>Architecture: </a:t>
            </a:r>
            <a:r>
              <a:rPr lang="en-US" altLang="en-US" sz="2800"/>
              <a:t>Typical Data Mining </a:t>
            </a:r>
            <a:r>
              <a:rPr lang="en-US" altLang="en-US" sz="2800" dirty="0"/>
              <a:t>System</a:t>
            </a:r>
            <a:endParaRPr lang="en-US" altLang="en-US" sz="2000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0D117E-2D1C-A98E-EA45-0CF24841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3C065384-EBF6-FD24-FAA0-A403E93280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287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A28CCF18-E8FB-4A42-B7D7-9A8DA28F4294}" type="slidenum">
              <a:rPr lang="en-US" altLang="en-US" smtClean="0"/>
              <a:pPr eaLnBrk="1" hangingPunct="1"/>
              <a:t>45</a:t>
            </a:fld>
            <a:endParaRPr lang="en-US" altLang="en-US" sz="1400"/>
          </a:p>
        </p:txBody>
      </p:sp>
      <p:grpSp>
        <p:nvGrpSpPr>
          <p:cNvPr id="40966" name="Group 1144">
            <a:extLst>
              <a:ext uri="{FF2B5EF4-FFF2-40B4-BE49-F238E27FC236}">
                <a16:creationId xmlns:a16="http://schemas.microsoft.com/office/drawing/2014/main" id="{01A7F014-377A-FD96-05B1-C90270B6469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295400"/>
            <a:ext cx="6400800" cy="5181600"/>
            <a:chOff x="960" y="768"/>
            <a:chExt cx="4032" cy="3264"/>
          </a:xfrm>
        </p:grpSpPr>
        <p:sp>
          <p:nvSpPr>
            <p:cNvPr id="40967" name="Rectangle 1137">
              <a:extLst>
                <a:ext uri="{FF2B5EF4-FFF2-40B4-BE49-F238E27FC236}">
                  <a16:creationId xmlns:a16="http://schemas.microsoft.com/office/drawing/2014/main" id="{E4A27788-63C4-8351-69FE-5F190D0F3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928"/>
              <a:ext cx="3600" cy="24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Text Box 1080">
              <a:extLst>
                <a:ext uri="{FF2B5EF4-FFF2-40B4-BE49-F238E27FC236}">
                  <a16:creationId xmlns:a16="http://schemas.microsoft.com/office/drawing/2014/main" id="{767ECAB8-AAD7-EE8E-46FB-B1887F800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28"/>
              <a:ext cx="30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1">
                  <a:latin typeface="Times New Roman" panose="02020603050405020304" pitchFamily="18" charset="0"/>
                </a:rPr>
                <a:t>data cleaning, integration, and selection</a:t>
              </a:r>
            </a:p>
          </p:txBody>
        </p:sp>
        <p:grpSp>
          <p:nvGrpSpPr>
            <p:cNvPr id="40969" name="Group 1122">
              <a:extLst>
                <a:ext uri="{FF2B5EF4-FFF2-40B4-BE49-F238E27FC236}">
                  <a16:creationId xmlns:a16="http://schemas.microsoft.com/office/drawing/2014/main" id="{267DA7C8-CE9C-4D3A-0AD2-AEC5E1129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360"/>
              <a:ext cx="480" cy="672"/>
              <a:chOff x="2256" y="3312"/>
              <a:chExt cx="576" cy="816"/>
            </a:xfrm>
          </p:grpSpPr>
          <p:sp>
            <p:nvSpPr>
              <p:cNvPr id="41011" name="Rectangle 1031">
                <a:extLst>
                  <a:ext uri="{FF2B5EF4-FFF2-40B4-BE49-F238E27FC236}">
                    <a16:creationId xmlns:a16="http://schemas.microsoft.com/office/drawing/2014/main" id="{3A031731-C1E3-7996-2C8F-43B5517CF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12" name="Oval 1032">
                <a:extLst>
                  <a:ext uri="{FF2B5EF4-FFF2-40B4-BE49-F238E27FC236}">
                    <a16:creationId xmlns:a16="http://schemas.microsoft.com/office/drawing/2014/main" id="{F20F9863-C22B-CCFE-2ED8-E68F930F9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13" name="Oval 1082">
                <a:extLst>
                  <a:ext uri="{FF2B5EF4-FFF2-40B4-BE49-F238E27FC236}">
                    <a16:creationId xmlns:a16="http://schemas.microsoft.com/office/drawing/2014/main" id="{83DF57FB-7AC6-2B83-EDF8-81CF90455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70" name="Group 1124">
              <a:extLst>
                <a:ext uri="{FF2B5EF4-FFF2-40B4-BE49-F238E27FC236}">
                  <a16:creationId xmlns:a16="http://schemas.microsoft.com/office/drawing/2014/main" id="{38E86219-F65B-1C44-7562-9E6698F61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3360"/>
              <a:ext cx="480" cy="672"/>
              <a:chOff x="2256" y="3312"/>
              <a:chExt cx="576" cy="816"/>
            </a:xfrm>
          </p:grpSpPr>
          <p:sp>
            <p:nvSpPr>
              <p:cNvPr id="41008" name="Rectangle 1125">
                <a:extLst>
                  <a:ext uri="{FF2B5EF4-FFF2-40B4-BE49-F238E27FC236}">
                    <a16:creationId xmlns:a16="http://schemas.microsoft.com/office/drawing/2014/main" id="{31BD827A-4ECD-4003-10D3-CCA9BF7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09" name="Oval 1126">
                <a:extLst>
                  <a:ext uri="{FF2B5EF4-FFF2-40B4-BE49-F238E27FC236}">
                    <a16:creationId xmlns:a16="http://schemas.microsoft.com/office/drawing/2014/main" id="{C1D83FD4-369E-FFEA-CDC6-39EDA1949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10" name="Oval 1127">
                <a:extLst>
                  <a:ext uri="{FF2B5EF4-FFF2-40B4-BE49-F238E27FC236}">
                    <a16:creationId xmlns:a16="http://schemas.microsoft.com/office/drawing/2014/main" id="{35648954-3282-1452-19DD-E6E6D89C2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71" name="Group 1128">
              <a:extLst>
                <a:ext uri="{FF2B5EF4-FFF2-40B4-BE49-F238E27FC236}">
                  <a16:creationId xmlns:a16="http://schemas.microsoft.com/office/drawing/2014/main" id="{D98272D6-5DBE-E996-F476-6C38A703B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360"/>
              <a:ext cx="480" cy="672"/>
              <a:chOff x="2256" y="3312"/>
              <a:chExt cx="576" cy="816"/>
            </a:xfrm>
          </p:grpSpPr>
          <p:sp>
            <p:nvSpPr>
              <p:cNvPr id="41005" name="Rectangle 1129">
                <a:extLst>
                  <a:ext uri="{FF2B5EF4-FFF2-40B4-BE49-F238E27FC236}">
                    <a16:creationId xmlns:a16="http://schemas.microsoft.com/office/drawing/2014/main" id="{081D8B4D-83DB-8380-E29D-D22D04365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06" name="Oval 1130">
                <a:extLst>
                  <a:ext uri="{FF2B5EF4-FFF2-40B4-BE49-F238E27FC236}">
                    <a16:creationId xmlns:a16="http://schemas.microsoft.com/office/drawing/2014/main" id="{38663CF4-5196-ADCE-864E-35B1B1B3B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07" name="Oval 1131">
                <a:extLst>
                  <a:ext uri="{FF2B5EF4-FFF2-40B4-BE49-F238E27FC236}">
                    <a16:creationId xmlns:a16="http://schemas.microsoft.com/office/drawing/2014/main" id="{45605236-1933-4017-230A-B8B2D17FA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72" name="Group 1132">
              <a:extLst>
                <a:ext uri="{FF2B5EF4-FFF2-40B4-BE49-F238E27FC236}">
                  <a16:creationId xmlns:a16="http://schemas.microsoft.com/office/drawing/2014/main" id="{6225DCDD-A821-7468-6103-EFB0594DA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3360"/>
              <a:ext cx="480" cy="672"/>
              <a:chOff x="2256" y="3312"/>
              <a:chExt cx="576" cy="816"/>
            </a:xfrm>
          </p:grpSpPr>
          <p:sp>
            <p:nvSpPr>
              <p:cNvPr id="41002" name="Rectangle 1133">
                <a:extLst>
                  <a:ext uri="{FF2B5EF4-FFF2-40B4-BE49-F238E27FC236}">
                    <a16:creationId xmlns:a16="http://schemas.microsoft.com/office/drawing/2014/main" id="{574D8D5A-41AC-8BD1-EB98-B71302040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03" name="Oval 1134">
                <a:extLst>
                  <a:ext uri="{FF2B5EF4-FFF2-40B4-BE49-F238E27FC236}">
                    <a16:creationId xmlns:a16="http://schemas.microsoft.com/office/drawing/2014/main" id="{3CE8B8CB-5C35-BAD7-EE8A-F137BF215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04" name="Oval 1135">
                <a:extLst>
                  <a:ext uri="{FF2B5EF4-FFF2-40B4-BE49-F238E27FC236}">
                    <a16:creationId xmlns:a16="http://schemas.microsoft.com/office/drawing/2014/main" id="{2FC32B9E-A271-36B0-5F6C-4B9A296DE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888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973" name="Group 1136">
              <a:extLst>
                <a:ext uri="{FF2B5EF4-FFF2-40B4-BE49-F238E27FC236}">
                  <a16:creationId xmlns:a16="http://schemas.microsoft.com/office/drawing/2014/main" id="{7554F6B0-DD94-38AC-2FFB-74D9DE750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768"/>
              <a:ext cx="3504" cy="2064"/>
              <a:chOff x="1584" y="960"/>
              <a:chExt cx="3504" cy="2064"/>
            </a:xfrm>
          </p:grpSpPr>
          <p:sp>
            <p:nvSpPr>
              <p:cNvPr id="40982" name="Line 1051">
                <a:extLst>
                  <a:ext uri="{FF2B5EF4-FFF2-40B4-BE49-F238E27FC236}">
                    <a16:creationId xmlns:a16="http://schemas.microsoft.com/office/drawing/2014/main" id="{FB55CAE7-8A70-9E2C-CA2E-A1EFCE255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83" name="Line 1053">
                <a:extLst>
                  <a:ext uri="{FF2B5EF4-FFF2-40B4-BE49-F238E27FC236}">
                    <a16:creationId xmlns:a16="http://schemas.microsoft.com/office/drawing/2014/main" id="{2E845440-3404-AE5A-CEF9-BC3307CF7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84" name="Line 1057">
                <a:extLst>
                  <a:ext uri="{FF2B5EF4-FFF2-40B4-BE49-F238E27FC236}">
                    <a16:creationId xmlns:a16="http://schemas.microsoft.com/office/drawing/2014/main" id="{28DD9906-9392-69E6-D8C7-A83AF14C2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9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85" name="Rectangle 1094">
                <a:extLst>
                  <a:ext uri="{FF2B5EF4-FFF2-40B4-BE49-F238E27FC236}">
                    <a16:creationId xmlns:a16="http://schemas.microsoft.com/office/drawing/2014/main" id="{07642BE3-BB55-EF7E-758B-4680BE61D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2208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86" name="Text Box 1095">
                <a:extLst>
                  <a:ext uri="{FF2B5EF4-FFF2-40B4-BE49-F238E27FC236}">
                    <a16:creationId xmlns:a16="http://schemas.microsoft.com/office/drawing/2014/main" id="{017FACC3-955C-9908-D884-B0973DC09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2592"/>
                <a:ext cx="211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en-US" sz="2000"/>
                  <a:t>Database or Data Warehouse Server</a:t>
                </a:r>
              </a:p>
            </p:txBody>
          </p:sp>
          <p:sp>
            <p:nvSpPr>
              <p:cNvPr id="40987" name="Rectangle 1096">
                <a:extLst>
                  <a:ext uri="{FF2B5EF4-FFF2-40B4-BE49-F238E27FC236}">
                    <a16:creationId xmlns:a16="http://schemas.microsoft.com/office/drawing/2014/main" id="{21904B0C-6ED7-44E5-E8E8-2B3147E19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2112"/>
                <a:ext cx="220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Data Mining </a:t>
                </a:r>
                <a:r>
                  <a:rPr lang="en-US" altLang="en-US" sz="2000" dirty="0"/>
                  <a:t>Engine</a:t>
                </a:r>
              </a:p>
            </p:txBody>
          </p:sp>
          <p:sp>
            <p:nvSpPr>
              <p:cNvPr id="40988" name="Rectangle 1098">
                <a:extLst>
                  <a:ext uri="{FF2B5EF4-FFF2-40B4-BE49-F238E27FC236}">
                    <a16:creationId xmlns:a16="http://schemas.microsoft.com/office/drawing/2014/main" id="{26E41D7D-AD14-A43C-C316-5A83389F2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225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Pattern Evaluation</a:t>
                </a:r>
              </a:p>
            </p:txBody>
          </p:sp>
          <p:sp>
            <p:nvSpPr>
              <p:cNvPr id="40989" name="Rectangle 1099">
                <a:extLst>
                  <a:ext uri="{FF2B5EF4-FFF2-40B4-BE49-F238E27FC236}">
                    <a16:creationId xmlns:a16="http://schemas.microsoft.com/office/drawing/2014/main" id="{7DB1330D-F762-1131-242D-5595E7F32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30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/>
                  <a:t>Graphical User Interface</a:t>
                </a:r>
              </a:p>
            </p:txBody>
          </p:sp>
          <p:sp>
            <p:nvSpPr>
              <p:cNvPr id="40990" name="Line 1100">
                <a:extLst>
                  <a:ext uri="{FF2B5EF4-FFF2-40B4-BE49-F238E27FC236}">
                    <a16:creationId xmlns:a16="http://schemas.microsoft.com/office/drawing/2014/main" id="{0204874F-1EF0-3579-D135-FB3BF7583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91" name="Line 1101">
                <a:extLst>
                  <a:ext uri="{FF2B5EF4-FFF2-40B4-BE49-F238E27FC236}">
                    <a16:creationId xmlns:a16="http://schemas.microsoft.com/office/drawing/2014/main" id="{5E3DD585-A4B1-2E01-39EB-EA5FAA7C8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96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92" name="Line 1102">
                <a:extLst>
                  <a:ext uri="{FF2B5EF4-FFF2-40B4-BE49-F238E27FC236}">
                    <a16:creationId xmlns:a16="http://schemas.microsoft.com/office/drawing/2014/main" id="{D75C899D-BBF9-70F4-2FEA-C2C61CF3F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144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93" name="Line 1103">
                <a:extLst>
                  <a:ext uri="{FF2B5EF4-FFF2-40B4-BE49-F238E27FC236}">
                    <a16:creationId xmlns:a16="http://schemas.microsoft.com/office/drawing/2014/main" id="{165E8D0A-32FB-8C68-CCDF-C11E4A70B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0994" name="Line 1106">
                <a:extLst>
                  <a:ext uri="{FF2B5EF4-FFF2-40B4-BE49-F238E27FC236}">
                    <a16:creationId xmlns:a16="http://schemas.microsoft.com/office/drawing/2014/main" id="{838E0927-25B6-88E0-118C-7953D1CB2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872"/>
                <a:ext cx="67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ID"/>
              </a:p>
            </p:txBody>
          </p:sp>
          <p:sp>
            <p:nvSpPr>
              <p:cNvPr id="40995" name="Line 1107">
                <a:extLst>
                  <a:ext uri="{FF2B5EF4-FFF2-40B4-BE49-F238E27FC236}">
                    <a16:creationId xmlns:a16="http://schemas.microsoft.com/office/drawing/2014/main" id="{06661E3F-0517-0C76-8857-CC353E952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67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ID"/>
              </a:p>
            </p:txBody>
          </p:sp>
          <p:sp>
            <p:nvSpPr>
              <p:cNvPr id="40996" name="Rectangle 1108">
                <a:extLst>
                  <a:ext uri="{FF2B5EF4-FFF2-40B4-BE49-F238E27FC236}">
                    <a16:creationId xmlns:a16="http://schemas.microsoft.com/office/drawing/2014/main" id="{16AC48BB-CE48-8043-79A1-2261C161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576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/>
                <a:endParaRPr lang="en-US" altLang="en-US" sz="2000" b="1"/>
              </a:p>
            </p:txBody>
          </p:sp>
          <p:sp>
            <p:nvSpPr>
              <p:cNvPr id="40997" name="Oval 1109">
                <a:extLst>
                  <a:ext uri="{FF2B5EF4-FFF2-40B4-BE49-F238E27FC236}">
                    <a16:creationId xmlns:a16="http://schemas.microsoft.com/office/drawing/2014/main" id="{19394B23-C056-85E6-C250-2F559CE30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872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98" name="Oval 1110">
                <a:extLst>
                  <a:ext uri="{FF2B5EF4-FFF2-40B4-BE49-F238E27FC236}">
                    <a16:creationId xmlns:a16="http://schemas.microsoft.com/office/drawing/2014/main" id="{E1CC95AA-F08E-9AC5-D7FB-7DB1A93CD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400"/>
                <a:ext cx="576" cy="240"/>
              </a:xfrm>
              <a:prstGeom prst="ellipse">
                <a:avLst/>
              </a:prstGeom>
              <a:solidFill>
                <a:srgbClr val="00CC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99" name="Text Box 1121">
                <a:extLst>
                  <a:ext uri="{FF2B5EF4-FFF2-40B4-BE49-F238E27FC236}">
                    <a16:creationId xmlns:a16="http://schemas.microsoft.com/office/drawing/2014/main" id="{84615F15-DE51-C881-2954-E5EE1155C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" y="1967"/>
                <a:ext cx="52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Knowledge-Base</a:t>
                </a:r>
              </a:p>
            </p:txBody>
          </p:sp>
          <p:sp>
            <p:nvSpPr>
              <p:cNvPr id="41000" name="Line 1050">
                <a:extLst>
                  <a:ext uri="{FF2B5EF4-FFF2-40B4-BE49-F238E27FC236}">
                    <a16:creationId xmlns:a16="http://schemas.microsoft.com/office/drawing/2014/main" id="{EE9548AC-8438-7AD9-CFAE-075ED1D25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  <p:sp>
            <p:nvSpPr>
              <p:cNvPr id="41001" name="Line 1056">
                <a:extLst>
                  <a:ext uri="{FF2B5EF4-FFF2-40B4-BE49-F238E27FC236}">
                    <a16:creationId xmlns:a16="http://schemas.microsoft.com/office/drawing/2014/main" id="{5100520E-1C26-4FA9-FD85-DC4536BF2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9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D"/>
              </a:p>
            </p:txBody>
          </p:sp>
        </p:grpSp>
        <p:sp>
          <p:nvSpPr>
            <p:cNvPr id="40974" name="Line 1061">
              <a:extLst>
                <a:ext uri="{FF2B5EF4-FFF2-40B4-BE49-F238E27FC236}">
                  <a16:creationId xmlns:a16="http://schemas.microsoft.com/office/drawing/2014/main" id="{7E414441-26A8-DFA2-2C2D-5AAA3A00D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832"/>
              <a:ext cx="768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0975" name="Line 1138">
              <a:extLst>
                <a:ext uri="{FF2B5EF4-FFF2-40B4-BE49-F238E27FC236}">
                  <a16:creationId xmlns:a16="http://schemas.microsoft.com/office/drawing/2014/main" id="{D3F9DE61-1E2E-2378-83F8-13E1FC21D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832"/>
              <a:ext cx="288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0976" name="Line 1139">
              <a:extLst>
                <a:ext uri="{FF2B5EF4-FFF2-40B4-BE49-F238E27FC236}">
                  <a16:creationId xmlns:a16="http://schemas.microsoft.com/office/drawing/2014/main" id="{3F3CCEB4-A7E7-7D97-6C71-EF1B3CD48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832"/>
              <a:ext cx="336" cy="6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0977" name="Text Box 1086">
              <a:extLst>
                <a:ext uri="{FF2B5EF4-FFF2-40B4-BE49-F238E27FC236}">
                  <a16:creationId xmlns:a16="http://schemas.microsoft.com/office/drawing/2014/main" id="{94196B21-866B-BE38-9F3B-D7C91ABFF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609"/>
              <a:ext cx="8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Database</a:t>
              </a:r>
            </a:p>
          </p:txBody>
        </p:sp>
        <p:sp>
          <p:nvSpPr>
            <p:cNvPr id="40978" name="Text Box 1036">
              <a:extLst>
                <a:ext uri="{FF2B5EF4-FFF2-40B4-BE49-F238E27FC236}">
                  <a16:creationId xmlns:a16="http://schemas.microsoft.com/office/drawing/2014/main" id="{68A986F1-E228-01A7-AD52-34A845066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5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Data 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Warehouse</a:t>
              </a:r>
            </a:p>
          </p:txBody>
        </p:sp>
        <p:sp>
          <p:nvSpPr>
            <p:cNvPr id="40979" name="Line 1140">
              <a:extLst>
                <a:ext uri="{FF2B5EF4-FFF2-40B4-BE49-F238E27FC236}">
                  <a16:creationId xmlns:a16="http://schemas.microsoft.com/office/drawing/2014/main" id="{04941594-ECD6-B11A-B87E-E7AA2C05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832"/>
              <a:ext cx="816" cy="6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D"/>
            </a:p>
          </p:txBody>
        </p:sp>
        <p:sp>
          <p:nvSpPr>
            <p:cNvPr id="40980" name="Text Box 1142">
              <a:extLst>
                <a:ext uri="{FF2B5EF4-FFF2-40B4-BE49-F238E27FC236}">
                  <a16:creationId xmlns:a16="http://schemas.microsoft.com/office/drawing/2014/main" id="{9F92B6D1-226F-A55C-0E52-127D57930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55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World-Wide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Web</a:t>
              </a:r>
            </a:p>
          </p:txBody>
        </p:sp>
        <p:sp>
          <p:nvSpPr>
            <p:cNvPr id="40981" name="Text Box 1143">
              <a:extLst>
                <a:ext uri="{FF2B5EF4-FFF2-40B4-BE49-F238E27FC236}">
                  <a16:creationId xmlns:a16="http://schemas.microsoft.com/office/drawing/2014/main" id="{BAF6EAB2-84F3-2480-A3CB-9556CCFB0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522"/>
              <a:ext cx="9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Other Info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Repositories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55FB-BD07-2FA8-218E-BEE7D69C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Tugas</a:t>
            </a:r>
            <a:r>
              <a:rPr lang="en-US" dirty="0"/>
              <a:t> 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61ED-B43A-C844-1E7A-55A572C8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data </a:t>
            </a:r>
            <a:r>
              <a:rPr lang="en-US" dirty="0" err="1"/>
              <a:t>terkini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narasi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info </a:t>
            </a:r>
            <a:r>
              <a:rPr lang="en-US" dirty="0" err="1"/>
              <a:t>grafis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id-ID" dirty="0"/>
              <a:t>data, informasi, dan pengetahuan</a:t>
            </a:r>
            <a:r>
              <a:rPr lang="en-US" dirty="0"/>
              <a:t>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960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44" y="246744"/>
            <a:ext cx="7683981" cy="1016001"/>
          </a:xfrm>
        </p:spPr>
        <p:txBody>
          <a:bodyPr/>
          <a:lstStyle/>
          <a:p>
            <a:pPr algn="ct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5" y="1541929"/>
            <a:ext cx="11342451" cy="494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/>
              <a:t>Dasar </a:t>
            </a:r>
            <a:r>
              <a:rPr lang="en-US" b="1" i="1"/>
              <a:t>Data Mining</a:t>
            </a:r>
            <a:endParaRPr lang="en-US" b="1" i="1" dirty="0"/>
          </a:p>
          <a:p>
            <a:pPr marL="450850" indent="-450850"/>
            <a:r>
              <a:rPr lang="en-US" err="1"/>
              <a:t>Pengantar</a:t>
            </a:r>
            <a:r>
              <a:rPr lang="en-US"/>
              <a:t> Data Mining </a:t>
            </a:r>
            <a:r>
              <a:rPr lang="en-US" dirty="0"/>
              <a:t>&amp; </a:t>
            </a:r>
            <a:r>
              <a:rPr lang="en-US" dirty="0" err="1"/>
              <a:t>Wirehouse</a:t>
            </a:r>
            <a:endParaRPr lang="en-US" dirty="0"/>
          </a:p>
          <a:p>
            <a:pPr marL="450850" indent="-450850"/>
            <a:r>
              <a:rPr lang="en-US" dirty="0"/>
              <a:t>Data, </a:t>
            </a:r>
            <a:r>
              <a:rPr lang="en-US" dirty="0" err="1"/>
              <a:t>Informasi</a:t>
            </a:r>
            <a:r>
              <a:rPr lang="en-US" dirty="0"/>
              <a:t>, dan </a:t>
            </a:r>
            <a:r>
              <a:rPr lang="en-US" dirty="0" err="1"/>
              <a:t>Pengetahuan</a:t>
            </a:r>
            <a:endParaRPr lang="en-US" dirty="0"/>
          </a:p>
          <a:p>
            <a:pPr marL="450850" indent="-450850"/>
            <a:r>
              <a:rPr lang="en-US" err="1"/>
              <a:t>Definisi</a:t>
            </a:r>
            <a:r>
              <a:rPr lang="en-US"/>
              <a:t> </a:t>
            </a:r>
            <a:r>
              <a:rPr lang="en-US" i="1"/>
              <a:t>Data Mining</a:t>
            </a:r>
            <a:endParaRPr lang="en-US" i="1" dirty="0"/>
          </a:p>
          <a:p>
            <a:pPr marL="450850" indent="-450850"/>
            <a:r>
              <a:rPr lang="en-US" err="1"/>
              <a:t>Penerapan</a:t>
            </a:r>
            <a:r>
              <a:rPr lang="en-US"/>
              <a:t> </a:t>
            </a:r>
            <a:r>
              <a:rPr lang="en-US" i="1"/>
              <a:t>Data Mining </a:t>
            </a:r>
            <a:r>
              <a:rPr lang="en-US" dirty="0"/>
              <a:t>pada </a:t>
            </a:r>
            <a:r>
              <a:rPr lang="en-US" dirty="0" err="1"/>
              <a:t>Multidisplin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334620-1BC8-22DD-ABBB-C8970D8750B5}"/>
              </a:ext>
            </a:extLst>
          </p:cNvPr>
          <p:cNvSpPr txBox="1"/>
          <p:nvPr/>
        </p:nvSpPr>
        <p:spPr>
          <a:xfrm>
            <a:off x="794792" y="2551837"/>
            <a:ext cx="10541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PENGANTAR</a:t>
            </a:r>
          </a:p>
          <a:p>
            <a:pPr algn="ctr"/>
            <a:r>
              <a:rPr lang="en-US" sz="54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 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&amp; WIREHOUSE</a:t>
            </a:r>
            <a:endParaRPr lang="en-ID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1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D5EFB-7D28-4B79-A8E7-E73A4CD9002E}"/>
              </a:ext>
            </a:extLst>
          </p:cNvPr>
          <p:cNvSpPr/>
          <p:nvPr/>
        </p:nvSpPr>
        <p:spPr>
          <a:xfrm>
            <a:off x="1524000" y="21376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Adobe Caslon Pro Bold"/>
              </a:rPr>
              <a:t>Apa</a:t>
            </a:r>
            <a:r>
              <a:rPr lang="en-US" sz="4400" b="1" dirty="0">
                <a:latin typeface="Adobe Caslon Pro Bold"/>
              </a:rPr>
              <a:t> </a:t>
            </a:r>
            <a:r>
              <a:rPr lang="en-US" sz="4400" b="1" dirty="0" err="1">
                <a:latin typeface="Adobe Caslon Pro Bold"/>
              </a:rPr>
              <a:t>Faktor</a:t>
            </a:r>
            <a:r>
              <a:rPr lang="en-US" sz="4400" b="1" dirty="0">
                <a:latin typeface="Adobe Caslon Pro Bold"/>
              </a:rPr>
              <a:t> Utama </a:t>
            </a:r>
            <a:r>
              <a:rPr lang="en-US" sz="4400" b="1" dirty="0" err="1">
                <a:latin typeface="Adobe Caslon Pro Bold"/>
              </a:rPr>
              <a:t>Penyebab</a:t>
            </a:r>
            <a:r>
              <a:rPr lang="en-US" sz="4400" b="1" dirty="0">
                <a:latin typeface="Adobe Caslon Pro Bold"/>
              </a:rPr>
              <a:t> </a:t>
            </a:r>
            <a:r>
              <a:rPr lang="en-US" sz="4400" b="1" dirty="0" err="1">
                <a:latin typeface="Adobe Caslon Pro Bold"/>
              </a:rPr>
              <a:t>Pertumbuhan</a:t>
            </a:r>
            <a:r>
              <a:rPr lang="en-US" sz="4400" b="1" dirty="0">
                <a:latin typeface="Adobe Caslon Pro Bold"/>
              </a:rPr>
              <a:t> Data?</a:t>
            </a:r>
            <a:endParaRPr lang="en-ID" sz="4400" b="1" dirty="0">
              <a:latin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22924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50C09-39CF-4746-95E0-6D3A295D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Perubahan</a:t>
            </a:r>
            <a:r>
              <a:rPr lang="en-US" b="1" dirty="0"/>
              <a:t> Kultur dan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Berdampak</a:t>
            </a:r>
            <a:r>
              <a:rPr lang="en-US" b="1" dirty="0"/>
              <a:t> pada </a:t>
            </a:r>
            <a:r>
              <a:rPr lang="en-US" b="1" dirty="0" err="1"/>
              <a:t>Produksi</a:t>
            </a:r>
            <a:r>
              <a:rPr lang="en-US" b="1" dirty="0"/>
              <a:t> Data</a:t>
            </a:r>
            <a:endParaRPr lang="en-ID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7E72D9-D632-0785-8339-F3BBB6AC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14" y="1434353"/>
            <a:ext cx="9100172" cy="51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2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50C09-39CF-4746-95E0-6D3A295D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Perubahan</a:t>
            </a:r>
            <a:r>
              <a:rPr lang="en-US" b="1" dirty="0"/>
              <a:t> Kultur dan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Berdampak</a:t>
            </a:r>
            <a:r>
              <a:rPr lang="en-US" b="1" dirty="0"/>
              <a:t> pada </a:t>
            </a:r>
            <a:r>
              <a:rPr lang="en-US" b="1" dirty="0" err="1"/>
              <a:t>Produksi</a:t>
            </a:r>
            <a:r>
              <a:rPr lang="en-US" b="1" dirty="0"/>
              <a:t> Data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0DC77-FFB1-0CD7-623F-04EC2FC9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93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0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1841</Words>
  <Application>Microsoft Office PowerPoint</Application>
  <PresentationFormat>Widescreen</PresentationFormat>
  <Paragraphs>364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MS PGothic</vt:lpstr>
      <vt:lpstr>SimSun</vt:lpstr>
      <vt:lpstr>Adobe Caslon Pro</vt:lpstr>
      <vt:lpstr>Adobe Caslon Pro Bold</vt:lpstr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Textbooks</vt:lpstr>
      <vt:lpstr>Capaian Pembelajaran Mata Kuliah</vt:lpstr>
      <vt:lpstr>Indikator/ Tujuan Pembelajaran</vt:lpstr>
      <vt:lpstr>Materi Pembelajaran</vt:lpstr>
      <vt:lpstr>PowerPoint Presentation</vt:lpstr>
      <vt:lpstr>PowerPoint Presentation</vt:lpstr>
      <vt:lpstr>Perubahan Kultur dan Perilaku Berdampak pada Produksi Data</vt:lpstr>
      <vt:lpstr>Perubahan Kultur dan Perilaku Berdampak pada Produksi Data</vt:lpstr>
      <vt:lpstr>PowerPoint Presentation</vt:lpstr>
      <vt:lpstr>Produksi dan Pertumbuhan Data</vt:lpstr>
      <vt:lpstr>Big Data</vt:lpstr>
      <vt:lpstr>PowerPoint Presentation</vt:lpstr>
      <vt:lpstr>PowerPoint Presentation</vt:lpstr>
      <vt:lpstr>Pendahuluan</vt:lpstr>
      <vt:lpstr>Pengertian Data Warehouse</vt:lpstr>
      <vt:lpstr>Karakteristik Data Warehouse</vt:lpstr>
      <vt:lpstr>PowerPoint Presentation</vt:lpstr>
      <vt:lpstr>Tujuan dari Data Warehouse</vt:lpstr>
      <vt:lpstr>Manfaat Data Warehouse</vt:lpstr>
      <vt:lpstr>Data Warehouse sebagai Basis Analisis</vt:lpstr>
      <vt:lpstr>PowerPoint Presentation</vt:lpstr>
      <vt:lpstr>PowerPoint Presentation</vt:lpstr>
      <vt:lpstr>Data - Informasi – Pengetahuan</vt:lpstr>
      <vt:lpstr>Data - Informasi – Pengetahuan</vt:lpstr>
      <vt:lpstr>Data - Informasi – Pengetahuan</vt:lpstr>
      <vt:lpstr>Data - Informasi – Pengetahuan - Kebijakan</vt:lpstr>
      <vt:lpstr>Business Intelegence</vt:lpstr>
      <vt:lpstr>From Data To Intelligence</vt:lpstr>
      <vt:lpstr>From Data To Intelligence (cont..)</vt:lpstr>
      <vt:lpstr>Contoh Data &amp; Informasi</vt:lpstr>
      <vt:lpstr>Data, Informasi, dan Pengetahuan</vt:lpstr>
      <vt:lpstr>Data, Informasi, dan Pengetahuan</vt:lpstr>
      <vt:lpstr>PowerPoint Presentation</vt:lpstr>
      <vt:lpstr>Data Mining</vt:lpstr>
      <vt:lpstr>Definisi Data Mining</vt:lpstr>
      <vt:lpstr>Definisi Data Mining</vt:lpstr>
      <vt:lpstr>Data Mining and Business Intelligence </vt:lpstr>
      <vt:lpstr>PowerPoint Presentation</vt:lpstr>
      <vt:lpstr>Data Mining: Pertemuan Berbagai Disiplin Ilmu</vt:lpstr>
      <vt:lpstr>Mengapa tidak analisis data biasa?</vt:lpstr>
      <vt:lpstr>Data Mining dari berbagai sudut pandang</vt:lpstr>
      <vt:lpstr>Klasifikasi Sistem Data Mining</vt:lpstr>
      <vt:lpstr>Data Mining: Data apa saja?</vt:lpstr>
      <vt:lpstr>Architecture: Typical Data Mining System</vt:lpstr>
      <vt:lpstr>Tugas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143</cp:revision>
  <dcterms:created xsi:type="dcterms:W3CDTF">2021-03-15T02:49:56Z</dcterms:created>
  <dcterms:modified xsi:type="dcterms:W3CDTF">2025-07-16T08:21:41Z</dcterms:modified>
</cp:coreProperties>
</file>