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0" r:id="rId3"/>
    <p:sldId id="5898" r:id="rId4"/>
    <p:sldId id="5899" r:id="rId5"/>
    <p:sldId id="281" r:id="rId6"/>
    <p:sldId id="5900" r:id="rId7"/>
    <p:sldId id="382" r:id="rId8"/>
    <p:sldId id="262" r:id="rId9"/>
    <p:sldId id="259" r:id="rId10"/>
    <p:sldId id="383" r:id="rId11"/>
    <p:sldId id="370" r:id="rId12"/>
    <p:sldId id="260" r:id="rId13"/>
    <p:sldId id="261" r:id="rId14"/>
    <p:sldId id="5901" r:id="rId15"/>
    <p:sldId id="263" r:id="rId16"/>
    <p:sldId id="59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3E8F-7DCC-452D-AB00-370ADDC6932E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2EC9-A828-4819-A008-B2DED61973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69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ED55-66D1-4BA6-AF63-66F19D1B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9C36-CE5D-4821-988D-14DD9FA3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0C9A-E7B8-45CB-B474-5C749C4E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8CA9-F48B-480A-9C19-037D4A3C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34CA-A662-481D-9246-301A07F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4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92E7-E133-45CB-B795-789C37F3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C748-D1B7-48AD-81E2-4899F77E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EC0B-6C01-4FE9-B2C4-E8DF22BC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865F-C423-4A15-99FE-6EDFD9A7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17A1-6FCF-4101-83C3-CCB2208B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6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1826-973F-4698-9A4B-3F43DC59E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412C-5105-483C-B007-4F93DC0E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1763-F99A-4A19-B475-9AEF88E8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5411-D725-4DBA-9C4A-0E0F9AA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BA4C-3368-4FE1-AC98-195D2C71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34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E4FD-E8D1-4D96-A2C1-6F61EFE6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123468"/>
            <a:ext cx="11342451" cy="878855"/>
          </a:xfrm>
        </p:spPr>
        <p:txBody>
          <a:bodyPr/>
          <a:lstStyle>
            <a:lvl1pPr>
              <a:defRPr>
                <a:latin typeface="Adobe Caslon Pro Bold" panose="0205070206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1F4B-D4E2-43AF-8E1B-F392B052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081454"/>
            <a:ext cx="11342451" cy="5406897"/>
          </a:xfrm>
        </p:spPr>
        <p:txBody>
          <a:bodyPr>
            <a:normAutofit/>
          </a:bodyPr>
          <a:lstStyle>
            <a:lvl1pPr algn="just">
              <a:defRPr sz="3200">
                <a:latin typeface="Adobe Caslon Pro" panose="0205050205050A020403" pitchFamily="18" charset="0"/>
              </a:defRPr>
            </a:lvl1pPr>
            <a:lvl2pPr algn="just">
              <a:defRPr sz="2800">
                <a:latin typeface="Adobe Caslon Pro" panose="0205050205050A020403" pitchFamily="18" charset="0"/>
              </a:defRPr>
            </a:lvl2pPr>
            <a:lvl3pPr algn="just">
              <a:defRPr sz="2400">
                <a:latin typeface="Adobe Caslon Pro" panose="0205050205050A020403" pitchFamily="18" charset="0"/>
              </a:defRPr>
            </a:lvl3pPr>
            <a:lvl4pPr algn="just">
              <a:defRPr sz="2000">
                <a:latin typeface="Adobe Caslon Pro" panose="0205050205050A020403" pitchFamily="18" charset="0"/>
              </a:defRPr>
            </a:lvl4pPr>
            <a:lvl5pPr algn="just">
              <a:defRPr sz="20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D40E6-148C-498D-B1C4-F9A18A633F04}"/>
              </a:ext>
            </a:extLst>
          </p:cNvPr>
          <p:cNvSpPr txBox="1"/>
          <p:nvPr userDrawn="1"/>
        </p:nvSpPr>
        <p:spPr>
          <a:xfrm>
            <a:off x="9484469" y="6517528"/>
            <a:ext cx="2255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Fitri Ayuning Tyas, </a:t>
            </a:r>
            <a:r>
              <a:rPr lang="en-US" sz="1400" dirty="0" err="1">
                <a:latin typeface="Adobe Caslon Pro" panose="0205050205050A020403" pitchFamily="18" charset="0"/>
              </a:rPr>
              <a:t>M.Kom</a:t>
            </a:r>
            <a:r>
              <a:rPr lang="en-US" sz="1400" dirty="0">
                <a:latin typeface="Adobe Caslon Pro" panose="0205050205050A020403" pitchFamily="18" charset="0"/>
              </a:rPr>
              <a:t>.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418C3-0480-4A3A-89B7-4766AB2F69C6}"/>
              </a:ext>
            </a:extLst>
          </p:cNvPr>
          <p:cNvSpPr txBox="1"/>
          <p:nvPr userDrawn="1"/>
        </p:nvSpPr>
        <p:spPr>
          <a:xfrm>
            <a:off x="389105" y="6550223"/>
            <a:ext cx="22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dobe Caslon Pro" panose="0205050205050A020403" pitchFamily="18" charset="0"/>
              </a:rPr>
              <a:t>Data Mining </a:t>
            </a:r>
            <a:r>
              <a:rPr lang="en-US" sz="1400" dirty="0">
                <a:latin typeface="Adobe Caslon Pro" panose="0205050205050A020403" pitchFamily="18" charset="0"/>
              </a:rPr>
              <a:t>&amp; </a:t>
            </a:r>
            <a:r>
              <a:rPr lang="en-US" sz="1400" dirty="0" err="1">
                <a:latin typeface="Adobe Caslon Pro" panose="0205050205050A020403" pitchFamily="18" charset="0"/>
              </a:rPr>
              <a:t>Wirehouse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183-E0DB-4884-9F3F-1B67264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5CFB-A534-4623-8D15-85FC9412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54BF-1FDF-46BD-8A8D-39FC9330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830-6387-40BE-9D10-DEB75773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D411-34D2-4A4D-8B5B-275158D6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4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FA0-9454-4431-A5F2-D1561DE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0475-5679-4D03-8360-6A27B002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A0C4-E97B-4962-AA1F-B1211385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7C2D2-D338-434D-9A15-0CF4EC3D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5F0E-9E02-4322-ABE6-F343D135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AB1-ECCC-4013-830E-A8AFCDF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8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D1ED-53DE-4607-96FF-EED8B11B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F9F7-5264-43BA-BC7A-0679016C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0F41-1299-465B-89E2-21618036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87B0-38AB-4A87-9E41-E92B5B6C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5CCF4-DE7F-4656-9F33-F2DCA2451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5420E-A5C5-4619-9B34-2D82CA45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7AEE-DCD3-4549-A3D3-F6B109B9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BE6CE-AB85-4B0B-A919-36194288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5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55E4-628A-4ECA-86C6-11365B02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7EAA8-1AC4-4EF7-B054-FE0C491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ED14D-97A5-494B-B625-A52A8779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C7FA-63AB-407B-A71F-AF5511D3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5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04348-92B0-4828-AAB8-0A0198B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2B1F7-AB69-41CF-AC9A-B6F8330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450F3-CD8D-4A65-956D-71B7610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EA9-FE19-4B06-AFBC-C511F006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AEA88-413C-4E9D-9FE8-208EF739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205B6-DB41-45C1-A8C4-84EC2B6A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E0BE-4D01-47CE-9BE3-F8F12EE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2A19-35FB-4090-B535-0A9AA0A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B1C2-3B70-43A5-B713-9425E6D0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5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1F22-9E23-41DA-8263-C077D558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7F815-20A4-4AC5-9D21-9F855E924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43E2-3334-4697-A33A-FAD58DF7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4551-92CA-41AF-905A-852F63F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AD4F-0B4F-4B0A-8708-F53FE1B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ACC48-5E52-4235-9A34-7A1C216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2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5760-F66B-4CD7-BB5F-8C43FF2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3004-2554-4226-AF19-7B45E377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C27A-E7C7-4DF0-A7AD-C8B9D8A27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6DF1-F20E-4703-A18D-41B642AC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B277-08C3-4455-BD74-802D3AEB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7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obe Caslon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ics.uci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iuc.edu/~han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393742-DB8B-4B9D-9AD8-4F015948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386" y="5170086"/>
            <a:ext cx="4053724" cy="53554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>
                <a:latin typeface="Adobe Caslon Pro"/>
              </a:rPr>
              <a:t>tyas_fa</a:t>
            </a:r>
            <a:r>
              <a:rPr lang="id-ID" sz="2000" dirty="0">
                <a:latin typeface="Adobe Caslon Pro"/>
              </a:rPr>
              <a:t>@</a:t>
            </a:r>
            <a:r>
              <a:rPr lang="en-US" sz="2000" dirty="0">
                <a:latin typeface="Adobe Caslon Pro"/>
              </a:rPr>
              <a:t>umbs.ac.id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1111-C2C2-4986-A1EA-A03881FC2A3E}"/>
              </a:ext>
            </a:extLst>
          </p:cNvPr>
          <p:cNvSpPr txBox="1"/>
          <p:nvPr/>
        </p:nvSpPr>
        <p:spPr>
          <a:xfrm>
            <a:off x="794792" y="685816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ALUR ATAU TAHAPAN</a:t>
            </a:r>
          </a:p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9ED1E-8DD0-4C5A-855E-F2214561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4" y="5145760"/>
            <a:ext cx="531913" cy="531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0935-1FC3-4036-928D-D34F4BA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5577238"/>
            <a:ext cx="632065" cy="632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7A19A2-C56F-4363-B616-5C2FA79F2490}"/>
              </a:ext>
            </a:extLst>
          </p:cNvPr>
          <p:cNvSpPr txBox="1"/>
          <p:nvPr/>
        </p:nvSpPr>
        <p:spPr>
          <a:xfrm>
            <a:off x="1026094" y="5715875"/>
            <a:ext cx="4077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d-ID" sz="2000" dirty="0">
                <a:latin typeface="Adobe Caslon Pro"/>
              </a:rPr>
              <a:t>081804767700</a:t>
            </a:r>
            <a:r>
              <a:rPr lang="en-US" sz="2000" dirty="0">
                <a:latin typeface="Adobe Caslon Pro"/>
              </a:rPr>
              <a:t> (Telegram only)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B5DAC-261C-4334-B929-DC1868D7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" y="4728197"/>
            <a:ext cx="435231" cy="43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F0116A-485A-4243-B4A6-1A977D3C5EF6}"/>
              </a:ext>
            </a:extLst>
          </p:cNvPr>
          <p:cNvSpPr txBox="1"/>
          <p:nvPr/>
        </p:nvSpPr>
        <p:spPr>
          <a:xfrm>
            <a:off x="1040386" y="4745756"/>
            <a:ext cx="4053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www.tyas-tamimy.com</a:t>
            </a:r>
            <a:endParaRPr lang="id-ID" sz="2000" dirty="0">
              <a:latin typeface="Adobe Caslon P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319B1-9F65-47A7-9328-BE17CE2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8" y="6039230"/>
            <a:ext cx="685722" cy="685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B7090E-D0C7-4AF1-BECB-AAD2CDDC5A0F}"/>
              </a:ext>
            </a:extLst>
          </p:cNvPr>
          <p:cNvSpPr txBox="1"/>
          <p:nvPr/>
        </p:nvSpPr>
        <p:spPr>
          <a:xfrm>
            <a:off x="1049814" y="6182036"/>
            <a:ext cx="265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Tyas </a:t>
            </a:r>
            <a:r>
              <a:rPr lang="en-US" sz="2000" dirty="0" err="1">
                <a:latin typeface="Adobe Caslon Pro"/>
              </a:rPr>
              <a:t>Tamimy</a:t>
            </a:r>
            <a:endParaRPr lang="en-US" sz="2000" dirty="0">
              <a:latin typeface="Adobe Caslon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5048F-B0C1-4588-9962-8504A56E277F}"/>
              </a:ext>
            </a:extLst>
          </p:cNvPr>
          <p:cNvSpPr txBox="1"/>
          <p:nvPr/>
        </p:nvSpPr>
        <p:spPr>
          <a:xfrm>
            <a:off x="7410793" y="6276112"/>
            <a:ext cx="4332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 err="1">
                <a:latin typeface="Adobe Caslon Pro"/>
              </a:rPr>
              <a:t>Referensi</a:t>
            </a:r>
            <a:r>
              <a:rPr lang="en-US" sz="1600" dirty="0">
                <a:latin typeface="Adobe Caslon Pro"/>
              </a:rPr>
              <a:t> </a:t>
            </a:r>
            <a:r>
              <a:rPr lang="en-US" sz="1600" dirty="0" err="1">
                <a:latin typeface="Adobe Caslon Pro"/>
              </a:rPr>
              <a:t>utama</a:t>
            </a:r>
            <a:r>
              <a:rPr lang="en-US" sz="1600" dirty="0">
                <a:latin typeface="Adobe Caslon Pro"/>
              </a:rPr>
              <a:t>: romisatriawahono.net/dm/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7AD5A-F379-FC06-6570-564C046AC569}"/>
              </a:ext>
            </a:extLst>
          </p:cNvPr>
          <p:cNvSpPr txBox="1"/>
          <p:nvPr/>
        </p:nvSpPr>
        <p:spPr>
          <a:xfrm>
            <a:off x="3979909" y="2877970"/>
            <a:ext cx="423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dobe Caslon Pro"/>
              </a:rPr>
              <a:t>Fitri Ayuning Tyas, </a:t>
            </a:r>
            <a:r>
              <a:rPr lang="en-US" sz="2400" b="1" dirty="0" err="1">
                <a:latin typeface="Adobe Caslon Pro"/>
              </a:rPr>
              <a:t>M.Kom</a:t>
            </a:r>
            <a:r>
              <a:rPr lang="en-US" sz="2400" b="1" dirty="0">
                <a:latin typeface="Adobe Caslon Pro"/>
              </a:rPr>
              <a:t>.</a:t>
            </a:r>
            <a:endParaRPr lang="id-ID" sz="2400" b="1" dirty="0"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92741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0CD-E672-99B3-9EC4-06AA9995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99BA-4B4F-2578-B700-17066A61B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Jenis</a:t>
            </a:r>
            <a:r>
              <a:rPr lang="en-US" sz="2400" b="1" dirty="0"/>
              <a:t> </a:t>
            </a:r>
            <a:r>
              <a:rPr lang="en-US" sz="2400" b="1" i="1" dirty="0"/>
              <a:t>Dataset: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0000"/>
                </a:solidFill>
              </a:rPr>
              <a:t>Dataset Privat: </a:t>
            </a:r>
            <a:r>
              <a:rPr lang="en-US" sz="2400" i="1" dirty="0"/>
              <a:t>dataset </a:t>
            </a:r>
            <a:r>
              <a:rPr lang="en-US" sz="2400" dirty="0"/>
              <a:t>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(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)</a:t>
            </a:r>
          </a:p>
          <a:p>
            <a:pPr lvl="1"/>
            <a:r>
              <a:rPr lang="en-US" sz="2400" i="1" dirty="0"/>
              <a:t>Ex.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Perguruan</a:t>
            </a:r>
            <a:r>
              <a:rPr lang="en-US" sz="2400" dirty="0"/>
              <a:t> Tinggi,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Bank, Perusahaan, </a:t>
            </a:r>
            <a:r>
              <a:rPr lang="en-US" sz="2400" dirty="0" err="1"/>
              <a:t>dsb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solidFill>
                  <a:srgbClr val="FF0000"/>
                </a:solidFill>
              </a:rPr>
              <a:t>Dataset Public: </a:t>
            </a:r>
            <a:r>
              <a:rPr lang="en-US" sz="2400" i="1" dirty="0"/>
              <a:t>dataset </a:t>
            </a:r>
            <a:r>
              <a:rPr lang="en-US" sz="2400" dirty="0"/>
              <a:t>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repositori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dan </a:t>
            </a:r>
            <a:r>
              <a:rPr lang="en-US" sz="2400" dirty="0" err="1"/>
              <a:t>disepakati</a:t>
            </a:r>
            <a:r>
              <a:rPr lang="en-US" sz="2400" dirty="0"/>
              <a:t> oleh </a:t>
            </a:r>
            <a:r>
              <a:rPr lang="en-US" sz="2400" dirty="0" err="1"/>
              <a:t>peneliti</a:t>
            </a:r>
            <a:r>
              <a:rPr lang="en-US" sz="2400" dirty="0"/>
              <a:t> </a:t>
            </a:r>
            <a:r>
              <a:rPr lang="en-US" sz="2400" i="1" dirty="0"/>
              <a:t>data mining</a:t>
            </a:r>
          </a:p>
          <a:p>
            <a:pPr lvl="1"/>
            <a:r>
              <a:rPr lang="en-US" sz="2400" i="1" dirty="0"/>
              <a:t>Ex. UCI Repository (</a:t>
            </a:r>
            <a:r>
              <a:rPr lang="en-US" sz="2400" i="1" dirty="0">
                <a:hlinkClick r:id="rId2"/>
              </a:rPr>
              <a:t>https://archive.ics.uci.edu/</a:t>
            </a:r>
            <a:r>
              <a:rPr lang="en-US" sz="2400" i="1" dirty="0"/>
              <a:t>)</a:t>
            </a:r>
          </a:p>
          <a:p>
            <a:pPr lvl="1"/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: </a:t>
            </a:r>
            <a:r>
              <a:rPr lang="en-ID" sz="2400" i="1" dirty="0"/>
              <a:t>Comparable, repeatable, </a:t>
            </a:r>
            <a:r>
              <a:rPr lang="en-ID" sz="2400" dirty="0"/>
              <a:t>dan </a:t>
            </a:r>
            <a:r>
              <a:rPr lang="en-ID" sz="2400" i="1" dirty="0"/>
              <a:t>verifiable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4717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0AF8A0-AF0D-0ACE-555C-5AE1767F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Preprocessing</a:t>
            </a:r>
            <a:endParaRPr lang="en-ID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0F9D56-9377-B900-6AC0-F3B402E81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i="1" dirty="0"/>
              <a:t>Data cleaning</a:t>
            </a:r>
          </a:p>
          <a:p>
            <a:pPr marL="342900" indent="-342900">
              <a:buAutoNum type="arabicPeriod"/>
            </a:pPr>
            <a:r>
              <a:rPr lang="en-US" sz="2400" i="1" dirty="0"/>
              <a:t>Data integration</a:t>
            </a:r>
          </a:p>
          <a:p>
            <a:pPr marL="342900" indent="-342900">
              <a:buAutoNum type="arabicPeriod"/>
            </a:pPr>
            <a:r>
              <a:rPr lang="en-US" sz="2400" i="1" dirty="0"/>
              <a:t>Data reduction</a:t>
            </a:r>
          </a:p>
          <a:p>
            <a:pPr marL="342900" indent="-342900">
              <a:buAutoNum type="arabicPeriod"/>
            </a:pPr>
            <a:r>
              <a:rPr lang="en-US" sz="2400" i="1" dirty="0"/>
              <a:t>Data transformation</a:t>
            </a:r>
            <a:endParaRPr lang="en-ID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0A825-AEA3-4D1C-3F11-817A1354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8591"/>
            <a:ext cx="5810292" cy="58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Penyimpanan</a:t>
            </a:r>
            <a:r>
              <a:rPr dirty="0"/>
              <a:t> data </a:t>
            </a:r>
            <a:r>
              <a:rPr dirty="0" err="1"/>
              <a:t>terintegrasi</a:t>
            </a:r>
            <a:r>
              <a:rPr dirty="0"/>
              <a:t> </a:t>
            </a:r>
            <a:r>
              <a:rPr dirty="0" err="1"/>
              <a:t>dari</a:t>
            </a:r>
            <a:r>
              <a:rPr dirty="0"/>
              <a:t> </a:t>
            </a:r>
            <a:r>
              <a:rPr dirty="0" err="1"/>
              <a:t>berbagai</a:t>
            </a:r>
            <a:r>
              <a:rPr dirty="0"/>
              <a:t> </a:t>
            </a:r>
            <a:r>
              <a:rPr dirty="0" err="1"/>
              <a:t>sumber</a:t>
            </a:r>
            <a:r>
              <a:rPr dirty="0"/>
              <a:t>.</a:t>
            </a:r>
          </a:p>
          <a:p>
            <a:r>
              <a:rPr dirty="0"/>
              <a:t>Data </a:t>
            </a:r>
            <a:r>
              <a:rPr dirty="0" err="1"/>
              <a:t>melalui</a:t>
            </a:r>
            <a:r>
              <a:rPr dirty="0"/>
              <a:t> proses ETL (Extract, Transform, Load).</a:t>
            </a:r>
          </a:p>
          <a:p>
            <a:r>
              <a:rPr dirty="0" err="1"/>
              <a:t>Contoh</a:t>
            </a:r>
            <a:r>
              <a:rPr dirty="0"/>
              <a:t>:</a:t>
            </a:r>
            <a:endParaRPr lang="en-US" dirty="0"/>
          </a:p>
          <a:p>
            <a:pPr lvl="1"/>
            <a:r>
              <a:rPr dirty="0"/>
              <a:t>Data </a:t>
            </a:r>
            <a:r>
              <a:rPr dirty="0" err="1"/>
              <a:t>gabungan</a:t>
            </a:r>
            <a:r>
              <a:rPr dirty="0"/>
              <a:t> </a:t>
            </a:r>
            <a:r>
              <a:rPr dirty="0" err="1"/>
              <a:t>penjualan</a:t>
            </a:r>
            <a:r>
              <a:rPr dirty="0"/>
              <a:t> </a:t>
            </a:r>
            <a:r>
              <a:rPr dirty="0" err="1"/>
              <a:t>dari</a:t>
            </a:r>
            <a:r>
              <a:rPr dirty="0"/>
              <a:t> </a:t>
            </a:r>
            <a:r>
              <a:rPr dirty="0" err="1"/>
              <a:t>berbagai</a:t>
            </a:r>
            <a:r>
              <a:rPr dirty="0"/>
              <a:t> </a:t>
            </a:r>
            <a:r>
              <a:rPr dirty="0" err="1"/>
              <a:t>cabang</a:t>
            </a:r>
            <a:r>
              <a:rPr dirty="0"/>
              <a:t> </a:t>
            </a:r>
            <a:r>
              <a:rPr dirty="0" err="1"/>
              <a:t>selama</a:t>
            </a:r>
            <a:r>
              <a:rPr dirty="0"/>
              <a:t> 5 </a:t>
            </a:r>
            <a:r>
              <a:rPr dirty="0" err="1"/>
              <a:t>tahun</a:t>
            </a:r>
            <a:r>
              <a:rPr dirty="0"/>
              <a:t>.</a:t>
            </a:r>
            <a:endParaRPr lang="en-US" dirty="0"/>
          </a:p>
          <a:p>
            <a:pPr lvl="1"/>
            <a:r>
              <a:rPr lang="en-ID" dirty="0"/>
              <a:t>Data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tiap</a:t>
            </a:r>
            <a:r>
              <a:rPr lang="en-ID" dirty="0"/>
              <a:t> semester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program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.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3. Task-Relevant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Subset data </a:t>
            </a:r>
            <a:r>
              <a:rPr dirty="0" err="1"/>
              <a:t>dari</a:t>
            </a:r>
            <a:r>
              <a:rPr dirty="0"/>
              <a:t> data warehouse.</a:t>
            </a:r>
          </a:p>
          <a:p>
            <a:r>
              <a:rPr dirty="0" err="1"/>
              <a:t>Melibatkan</a:t>
            </a:r>
            <a:r>
              <a:rPr dirty="0"/>
              <a:t> </a:t>
            </a:r>
            <a:r>
              <a:rPr dirty="0" err="1"/>
              <a:t>seleksi</a:t>
            </a:r>
            <a:r>
              <a:rPr dirty="0"/>
              <a:t> </a:t>
            </a:r>
            <a:r>
              <a:rPr dirty="0" err="1"/>
              <a:t>atribut</a:t>
            </a:r>
            <a:r>
              <a:rPr dirty="0"/>
              <a:t> dan </a:t>
            </a:r>
            <a:r>
              <a:rPr dirty="0" err="1"/>
              <a:t>rekaman</a:t>
            </a:r>
            <a:r>
              <a:rPr dirty="0"/>
              <a:t> yang </a:t>
            </a:r>
            <a:r>
              <a:rPr dirty="0" err="1"/>
              <a:t>relevan</a:t>
            </a:r>
            <a:r>
              <a:rPr dirty="0"/>
              <a:t>.</a:t>
            </a:r>
          </a:p>
          <a:p>
            <a:r>
              <a:rPr dirty="0" err="1"/>
              <a:t>Contoh</a:t>
            </a:r>
            <a:r>
              <a:rPr lang="en-US" dirty="0"/>
              <a:t>:</a:t>
            </a:r>
          </a:p>
          <a:p>
            <a:pPr lvl="1"/>
            <a:r>
              <a:rPr dirty="0" err="1"/>
              <a:t>Memilih</a:t>
            </a:r>
            <a:r>
              <a:rPr dirty="0"/>
              <a:t> data </a:t>
            </a:r>
            <a:r>
              <a:rPr dirty="0" err="1"/>
              <a:t>penjualan</a:t>
            </a:r>
            <a:r>
              <a:rPr dirty="0"/>
              <a:t> </a:t>
            </a:r>
            <a:r>
              <a:rPr dirty="0" err="1"/>
              <a:t>produk</a:t>
            </a:r>
            <a:r>
              <a:rPr dirty="0"/>
              <a:t> </a:t>
            </a:r>
            <a:r>
              <a:rPr dirty="0" err="1"/>
              <a:t>tertentu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tren</a:t>
            </a:r>
            <a:r>
              <a:rPr dirty="0"/>
              <a:t> </a:t>
            </a:r>
            <a:r>
              <a:rPr dirty="0" err="1"/>
              <a:t>musiman</a:t>
            </a:r>
            <a:r>
              <a:rPr dirty="0"/>
              <a:t>.</a:t>
            </a:r>
            <a:endParaRPr lang="en-US" dirty="0"/>
          </a:p>
          <a:p>
            <a:pPr lvl="1"/>
            <a:r>
              <a:rPr lang="en-ID" dirty="0" err="1"/>
              <a:t>Memprediksi</a:t>
            </a:r>
            <a:r>
              <a:rPr lang="en-ID" dirty="0"/>
              <a:t> data </a:t>
            </a:r>
            <a:r>
              <a:rPr lang="en-ID" dirty="0" err="1"/>
              <a:t>kelulusan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4.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Proses inti: </a:t>
            </a:r>
            <a:r>
              <a:rPr dirty="0" err="1"/>
              <a:t>algoritma</a:t>
            </a:r>
            <a:r>
              <a:rPr dirty="0"/>
              <a:t> </a:t>
            </a:r>
            <a:r>
              <a:rPr dirty="0" err="1"/>
              <a:t>diterapkan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menemukan</a:t>
            </a:r>
            <a:r>
              <a:rPr dirty="0"/>
              <a:t> </a:t>
            </a:r>
            <a:r>
              <a:rPr dirty="0" err="1"/>
              <a:t>pola</a:t>
            </a:r>
            <a:r>
              <a:rPr dirty="0"/>
              <a:t>.</a:t>
            </a:r>
          </a:p>
          <a:p>
            <a:r>
              <a:rPr dirty="0"/>
              <a:t>Teknik: </a:t>
            </a:r>
            <a:r>
              <a:rPr lang="en-US" dirty="0" err="1"/>
              <a:t>prediksi</a:t>
            </a:r>
            <a:r>
              <a:rPr lang="en-US" dirty="0"/>
              <a:t>, </a:t>
            </a:r>
            <a:r>
              <a:rPr dirty="0" err="1"/>
              <a:t>klasifikasi</a:t>
            </a:r>
            <a:r>
              <a:rPr dirty="0"/>
              <a:t>, </a:t>
            </a:r>
            <a:r>
              <a:rPr dirty="0" err="1"/>
              <a:t>klasterisasi</a:t>
            </a:r>
            <a:r>
              <a:rPr dirty="0"/>
              <a:t>, </a:t>
            </a:r>
            <a:r>
              <a:rPr dirty="0" err="1"/>
              <a:t>asosiasi</a:t>
            </a:r>
            <a:r>
              <a:rPr dirty="0"/>
              <a:t>, </a:t>
            </a:r>
            <a:r>
              <a:rPr dirty="0" err="1"/>
              <a:t>dll</a:t>
            </a:r>
            <a:r>
              <a:rPr dirty="0"/>
              <a:t>.</a:t>
            </a:r>
          </a:p>
          <a:p>
            <a:r>
              <a:rPr dirty="0" err="1"/>
              <a:t>Contoh</a:t>
            </a:r>
            <a:r>
              <a:rPr dirty="0"/>
              <a:t>:</a:t>
            </a:r>
            <a:endParaRPr lang="en-US" dirty="0"/>
          </a:p>
          <a:p>
            <a:pPr lvl="1"/>
            <a:r>
              <a:rPr lang="en-US" dirty="0"/>
              <a:t>C4.5 </a:t>
            </a:r>
            <a:r>
              <a:rPr dirty="0" err="1"/>
              <a:t>untuk</a:t>
            </a:r>
            <a:r>
              <a:rPr dirty="0"/>
              <a:t> </a:t>
            </a:r>
            <a:r>
              <a:rPr lang="en-US" dirty="0" err="1"/>
              <a:t>klasifikasi</a:t>
            </a:r>
            <a:r>
              <a:rPr dirty="0"/>
              <a:t>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dirty="0"/>
              <a:t>.</a:t>
            </a:r>
            <a:endParaRPr lang="en-US" dirty="0"/>
          </a:p>
          <a:p>
            <a:pPr lvl="1"/>
            <a:r>
              <a:rPr lang="en-ID" dirty="0"/>
              <a:t>Neural Network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prediksi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bawang</a:t>
            </a:r>
            <a:r>
              <a:rPr lang="en-ID" dirty="0"/>
              <a:t> di </a:t>
            </a:r>
            <a:r>
              <a:rPr lang="en-ID" dirty="0" err="1"/>
              <a:t>Kabupaten</a:t>
            </a:r>
            <a:r>
              <a:rPr lang="en-ID" dirty="0"/>
              <a:t> Brebes.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5. Pattern Evaluation and Knowledge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Pola </a:t>
            </a:r>
            <a:r>
              <a:rPr dirty="0" err="1"/>
              <a:t>dievaluasi</a:t>
            </a:r>
            <a:r>
              <a:rPr dirty="0"/>
              <a:t> dan </a:t>
            </a:r>
            <a:r>
              <a:rPr dirty="0" err="1"/>
              <a:t>diformat</a:t>
            </a:r>
            <a:r>
              <a:rPr dirty="0"/>
              <a:t> </a:t>
            </a:r>
            <a:r>
              <a:rPr dirty="0" err="1"/>
              <a:t>menjadi</a:t>
            </a:r>
            <a:r>
              <a:rPr dirty="0"/>
              <a:t> </a:t>
            </a:r>
            <a:r>
              <a:rPr dirty="0" err="1"/>
              <a:t>informasi</a:t>
            </a:r>
            <a:r>
              <a:rPr dirty="0"/>
              <a:t> yang </a:t>
            </a:r>
            <a:r>
              <a:rPr dirty="0" err="1"/>
              <a:t>mudah</a:t>
            </a:r>
            <a:r>
              <a:rPr dirty="0"/>
              <a:t> </a:t>
            </a:r>
            <a:r>
              <a:rPr dirty="0" err="1"/>
              <a:t>dipahami</a:t>
            </a:r>
            <a:r>
              <a:rPr dirty="0"/>
              <a:t>.</a:t>
            </a:r>
          </a:p>
          <a:p>
            <a:r>
              <a:rPr dirty="0"/>
              <a:t>Hasil </a:t>
            </a:r>
            <a:r>
              <a:rPr dirty="0" err="1"/>
              <a:t>akhir</a:t>
            </a:r>
            <a:r>
              <a:rPr dirty="0"/>
              <a:t>: knowledge </a:t>
            </a:r>
            <a:r>
              <a:rPr dirty="0" err="1"/>
              <a:t>atau</a:t>
            </a:r>
            <a:r>
              <a:rPr dirty="0"/>
              <a:t> </a:t>
            </a:r>
            <a:r>
              <a:rPr dirty="0" err="1"/>
              <a:t>pengetahuan</a:t>
            </a:r>
            <a:r>
              <a:rPr dirty="0"/>
              <a:t> yang </a:t>
            </a:r>
            <a:r>
              <a:rPr dirty="0" err="1"/>
              <a:t>mendukung</a:t>
            </a:r>
            <a:r>
              <a:rPr dirty="0"/>
              <a:t> </a:t>
            </a:r>
            <a:r>
              <a:rPr dirty="0" err="1"/>
              <a:t>keputusan</a:t>
            </a:r>
            <a:r>
              <a:rPr dirty="0"/>
              <a:t>.</a:t>
            </a:r>
          </a:p>
          <a:p>
            <a:r>
              <a:rPr dirty="0" err="1"/>
              <a:t>Contoh</a:t>
            </a:r>
            <a:r>
              <a:rPr dirty="0"/>
              <a:t>:</a:t>
            </a:r>
            <a:endParaRPr lang="en-US" dirty="0"/>
          </a:p>
          <a:p>
            <a:pPr lvl="1"/>
            <a:r>
              <a:rPr lang="en-US" dirty="0" err="1"/>
              <a:t>Pohon</a:t>
            </a:r>
            <a:r>
              <a:rPr lang="en-US" dirty="0"/>
              <a:t> Keputusan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9364-F38B-D97A-6176-4D6553B1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Tugas 2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9296-F9B8-1D2B-6148-758ABB1D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Tugas mengidentifikasi masing-masing tahapan proses Data Mining dalam kasus/ dataset nyata.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4470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D8DDB-2CEE-4133-B006-ECBD96FA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82413"/>
            <a:ext cx="2380587" cy="297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70B2A7F-5C3A-4A6B-A903-EDFAD330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12527"/>
          <a:stretch/>
        </p:blipFill>
        <p:spPr>
          <a:xfrm>
            <a:off x="4667024" y="2213446"/>
            <a:ext cx="2659711" cy="365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81C5ED9B-5A24-4616-BAAD-2F14D3921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1770"/>
          <a:stretch/>
        </p:blipFill>
        <p:spPr>
          <a:xfrm>
            <a:off x="7460522" y="1575628"/>
            <a:ext cx="2578829" cy="34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FA85-3C81-A06F-B0F0-36BD7EE5B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E5E1-4A26-7348-71F5-91C78045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Mata </a:t>
            </a:r>
            <a:r>
              <a:rPr lang="en-US" b="1" dirty="0" err="1"/>
              <a:t>Kuliah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AFAD-DC1F-ABE3-B72E-0B129CBD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2062163" indent="-2062163">
              <a:buNone/>
              <a:tabLst>
                <a:tab pos="3316288" algn="l"/>
              </a:tabLst>
            </a:pPr>
            <a:r>
              <a:rPr lang="en-US" b="1" dirty="0"/>
              <a:t>CPMK091:</a:t>
            </a:r>
          </a:p>
          <a:p>
            <a:pPr marL="0" indent="0">
              <a:buNone/>
              <a:tabLst>
                <a:tab pos="3316288" algn="l"/>
              </a:tabLst>
            </a:pPr>
            <a:r>
              <a:rPr lang="en-US" dirty="0"/>
              <a:t>Mampu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dan </a:t>
            </a:r>
            <a:r>
              <a:rPr lang="en-US" dirty="0" err="1"/>
              <a:t>tahapan</a:t>
            </a:r>
            <a:r>
              <a:rPr lang="en-US" dirty="0"/>
              <a:t> data mining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3316288" indent="-3316288">
              <a:buNone/>
            </a:pPr>
            <a:r>
              <a:rPr lang="en-US" b="1" dirty="0"/>
              <a:t>Sub-CPMK0912:</a:t>
            </a:r>
          </a:p>
          <a:p>
            <a:pPr marL="0" indent="0">
              <a:buNone/>
            </a:pPr>
            <a:r>
              <a:rPr lang="en-US" dirty="0"/>
              <a:t>Mampu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/ </a:t>
            </a:r>
            <a:r>
              <a:rPr lang="en-US" dirty="0" err="1"/>
              <a:t>tahapan</a:t>
            </a:r>
            <a:r>
              <a:rPr lang="en-US" dirty="0"/>
              <a:t> proses data mining</a:t>
            </a:r>
          </a:p>
        </p:txBody>
      </p:sp>
    </p:spTree>
    <p:extLst>
      <p:ext uri="{BB962C8B-B14F-4D97-AF65-F5344CB8AC3E}">
        <p14:creationId xmlns:p14="http://schemas.microsoft.com/office/powerpoint/2010/main" val="41142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F3F65-C994-1D8A-F8D9-192BDC5C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03AD-7469-77E7-235B-3AA1C555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Indikator</a:t>
            </a:r>
            <a:r>
              <a:rPr lang="en-US" b="1" dirty="0"/>
              <a:t>/ Tujuan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FCFB-8910-D543-D4EC-85926C07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806450" indent="-806450">
              <a:buNone/>
              <a:tabLst>
                <a:tab pos="3316288" algn="l"/>
              </a:tabLst>
            </a:pPr>
            <a:r>
              <a:rPr lang="en-US" dirty="0"/>
              <a:t>2.1.	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/ </a:t>
            </a:r>
            <a:r>
              <a:rPr lang="en-US" dirty="0" err="1"/>
              <a:t>tahapan</a:t>
            </a:r>
            <a:r>
              <a:rPr lang="en-US" dirty="0"/>
              <a:t> proses Data Mining</a:t>
            </a:r>
          </a:p>
        </p:txBody>
      </p:sp>
    </p:spTree>
    <p:extLst>
      <p:ext uri="{BB962C8B-B14F-4D97-AF65-F5344CB8AC3E}">
        <p14:creationId xmlns:p14="http://schemas.microsoft.com/office/powerpoint/2010/main" val="38718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44" y="246744"/>
            <a:ext cx="7683981" cy="1016001"/>
          </a:xfrm>
        </p:spPr>
        <p:txBody>
          <a:bodyPr/>
          <a:lstStyle/>
          <a:p>
            <a:pPr algn="ct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Alur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Tahapan</a:t>
            </a:r>
            <a:r>
              <a:rPr lang="en-US" b="1" dirty="0"/>
              <a:t> </a:t>
            </a:r>
            <a:r>
              <a:rPr lang="en-US" b="1" i="1" dirty="0"/>
              <a:t>Data Mining</a:t>
            </a:r>
          </a:p>
          <a:p>
            <a:pPr marL="450850" indent="-450850"/>
            <a:r>
              <a:rPr lang="en-US" dirty="0"/>
              <a:t>Alur </a:t>
            </a:r>
            <a:r>
              <a:rPr lang="en-US" dirty="0" err="1"/>
              <a:t>Tahapan</a:t>
            </a:r>
            <a:r>
              <a:rPr lang="en-US" dirty="0"/>
              <a:t> Proses </a:t>
            </a:r>
            <a:r>
              <a:rPr lang="en-US" i="1" dirty="0"/>
              <a:t>Data Mining</a:t>
            </a:r>
          </a:p>
          <a:p>
            <a:pPr marL="450850" indent="-450850"/>
            <a:r>
              <a:rPr lang="en-US" dirty="0" err="1"/>
              <a:t>Tahapan-tahapan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i="1" dirty="0"/>
              <a:t>Data Mining</a:t>
            </a:r>
          </a:p>
          <a:p>
            <a:pPr marL="450850" indent="-450850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34620-1BC8-22DD-ABBB-C8970D8750B5}"/>
              </a:ext>
            </a:extLst>
          </p:cNvPr>
          <p:cNvSpPr txBox="1"/>
          <p:nvPr/>
        </p:nvSpPr>
        <p:spPr>
          <a:xfrm>
            <a:off x="794792" y="2551837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TAHAPAN PROSES</a:t>
            </a:r>
          </a:p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1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42A193-9350-6D95-EB74-A9483072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531"/>
            <a:ext cx="12192000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675F2C1-5E7D-BEC0-BE5B-78FF166D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Knowledge </a:t>
            </a:r>
            <a:r>
              <a:rPr lang="en-US" sz="3200" cap="none" dirty="0"/>
              <a:t>Discovery</a:t>
            </a:r>
            <a:r>
              <a:rPr lang="en-US" sz="3600" cap="none" dirty="0"/>
              <a:t> In Data (KDD) Process</a:t>
            </a:r>
            <a:endParaRPr lang="en-ID" sz="3600" cap="non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D2949-40F2-99E2-D606-98B294F16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36E2D-F8B6-20E4-B156-18E1A94EF45C}"/>
              </a:ext>
            </a:extLst>
          </p:cNvPr>
          <p:cNvSpPr txBox="1"/>
          <p:nvPr/>
        </p:nvSpPr>
        <p:spPr>
          <a:xfrm>
            <a:off x="6645836" y="5847540"/>
            <a:ext cx="6107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An Overview of the Steps That Compose the KDD Process [</a:t>
            </a:r>
            <a:r>
              <a:rPr lang="en-US" b="0" i="0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dFayyad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et al., 1996]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98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F35476-1094-44E6-6A9C-EEF2E0728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Proses </a:t>
            </a:r>
            <a:r>
              <a:rPr lang="en-US" altLang="en-US" i="1" dirty="0"/>
              <a:t>Data Mining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FDAF38-3E63-E996-D946-C58A04D35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5A6ABBC7-100C-4504-A58A-645FD229B64A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990601"/>
            <a:ext cx="8601075" cy="5654675"/>
            <a:chOff x="144" y="624"/>
            <a:chExt cx="5418" cy="3562"/>
          </a:xfrm>
        </p:grpSpPr>
        <p:sp>
          <p:nvSpPr>
            <p:cNvPr id="15366" name="Line 5">
              <a:extLst>
                <a:ext uri="{FF2B5EF4-FFF2-40B4-BE49-F238E27FC236}">
                  <a16:creationId xmlns:a16="http://schemas.microsoft.com/office/drawing/2014/main" id="{D05230A3-B1FA-3CFA-0772-9335AAFF7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216"/>
              <a:ext cx="62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67" name="Line 6">
              <a:extLst>
                <a:ext uri="{FF2B5EF4-FFF2-40B4-BE49-F238E27FC236}">
                  <a16:creationId xmlns:a16="http://schemas.microsoft.com/office/drawing/2014/main" id="{FF7C776D-017A-ECCA-9D77-426D48225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008"/>
              <a:ext cx="62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68" name="Line 7">
              <a:extLst>
                <a:ext uri="{FF2B5EF4-FFF2-40B4-BE49-F238E27FC236}">
                  <a16:creationId xmlns:a16="http://schemas.microsoft.com/office/drawing/2014/main" id="{689A5A73-538C-A218-E84F-A305BF0C7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680"/>
              <a:ext cx="62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69" name="Line 8">
              <a:extLst>
                <a:ext uri="{FF2B5EF4-FFF2-40B4-BE49-F238E27FC236}">
                  <a16:creationId xmlns:a16="http://schemas.microsoft.com/office/drawing/2014/main" id="{3E9E86C7-164B-4064-329B-DD04A5C74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352"/>
              <a:ext cx="62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70" name="Oval 9">
              <a:extLst>
                <a:ext uri="{FF2B5EF4-FFF2-40B4-BE49-F238E27FC236}">
                  <a16:creationId xmlns:a16="http://schemas.microsoft.com/office/drawing/2014/main" id="{31D69897-5297-264E-CC0D-501A92DF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504"/>
              <a:ext cx="432" cy="96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1" name="Rectangle 10">
              <a:extLst>
                <a:ext uri="{FF2B5EF4-FFF2-40B4-BE49-F238E27FC236}">
                  <a16:creationId xmlns:a16="http://schemas.microsoft.com/office/drawing/2014/main" id="{DC45607B-FD79-B767-94DA-4DA5EA864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552"/>
              <a:ext cx="432" cy="25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2" name="Oval 11">
              <a:extLst>
                <a:ext uri="{FF2B5EF4-FFF2-40B4-BE49-F238E27FC236}">
                  <a16:creationId xmlns:a16="http://schemas.microsoft.com/office/drawing/2014/main" id="{CFB640E5-D056-E485-8BA2-7339AC0E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744"/>
              <a:ext cx="432" cy="96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3" name="Oval 12">
              <a:extLst>
                <a:ext uri="{FF2B5EF4-FFF2-40B4-BE49-F238E27FC236}">
                  <a16:creationId xmlns:a16="http://schemas.microsoft.com/office/drawing/2014/main" id="{7A53ADE3-1F56-D516-C7B1-01A594197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744"/>
              <a:ext cx="432" cy="96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4" name="Rectangle 13">
              <a:extLst>
                <a:ext uri="{FF2B5EF4-FFF2-40B4-BE49-F238E27FC236}">
                  <a16:creationId xmlns:a16="http://schemas.microsoft.com/office/drawing/2014/main" id="{0816FAE9-C2FE-1C5D-A75B-59BFF3CA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792"/>
              <a:ext cx="432" cy="25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5" name="Oval 14">
              <a:extLst>
                <a:ext uri="{FF2B5EF4-FFF2-40B4-BE49-F238E27FC236}">
                  <a16:creationId xmlns:a16="http://schemas.microsoft.com/office/drawing/2014/main" id="{EEAF7631-9DE9-4FCF-32E7-A41902494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984"/>
              <a:ext cx="432" cy="96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6" name="Oval 15">
              <a:extLst>
                <a:ext uri="{FF2B5EF4-FFF2-40B4-BE49-F238E27FC236}">
                  <a16:creationId xmlns:a16="http://schemas.microsoft.com/office/drawing/2014/main" id="{9CF1C63E-E56B-75C7-7973-4FD0A64E9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600"/>
              <a:ext cx="432" cy="96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7" name="Rectangle 16">
              <a:extLst>
                <a:ext uri="{FF2B5EF4-FFF2-40B4-BE49-F238E27FC236}">
                  <a16:creationId xmlns:a16="http://schemas.microsoft.com/office/drawing/2014/main" id="{1409FCCF-0B41-C0B4-E876-7A32241B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648"/>
              <a:ext cx="432" cy="25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8" name="Oval 17">
              <a:extLst>
                <a:ext uri="{FF2B5EF4-FFF2-40B4-BE49-F238E27FC236}">
                  <a16:creationId xmlns:a16="http://schemas.microsoft.com/office/drawing/2014/main" id="{9BF56D20-9D2D-2754-A9B2-F5B0415DD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840"/>
              <a:ext cx="432" cy="96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79" name="Text Box 18">
              <a:extLst>
                <a:ext uri="{FF2B5EF4-FFF2-40B4-BE49-F238E27FC236}">
                  <a16:creationId xmlns:a16="http://schemas.microsoft.com/office/drawing/2014/main" id="{67371DFB-34DE-F9E0-AE10-D4DED5978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72"/>
              <a:ext cx="1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anose="02020603050405020304" pitchFamily="18" charset="0"/>
                </a:rPr>
                <a:t>Pembersihan Data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380" name="Text Box 19">
              <a:extLst>
                <a:ext uri="{FF2B5EF4-FFF2-40B4-BE49-F238E27FC236}">
                  <a16:creationId xmlns:a16="http://schemas.microsoft.com/office/drawing/2014/main" id="{21B04F57-3D72-DC2E-AD7D-126AB0A75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408"/>
              <a:ext cx="1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anose="02020603050405020304" pitchFamily="18" charset="0"/>
                </a:rPr>
                <a:t>Data Integration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5381" name="Text Box 20">
              <a:extLst>
                <a:ext uri="{FF2B5EF4-FFF2-40B4-BE49-F238E27FC236}">
                  <a16:creationId xmlns:a16="http://schemas.microsoft.com/office/drawing/2014/main" id="{0848259D-2E69-BFCC-1FF5-8FA069C3C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936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Databases</a:t>
              </a:r>
            </a:p>
          </p:txBody>
        </p:sp>
        <p:sp>
          <p:nvSpPr>
            <p:cNvPr id="15382" name="Text Box 21">
              <a:extLst>
                <a:ext uri="{FF2B5EF4-FFF2-40B4-BE49-F238E27FC236}">
                  <a16:creationId xmlns:a16="http://schemas.microsoft.com/office/drawing/2014/main" id="{58D2681A-D660-E640-6ADE-FFEEFF86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92"/>
              <a:ext cx="12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Data Warehouse</a:t>
              </a:r>
            </a:p>
          </p:txBody>
        </p:sp>
        <p:sp>
          <p:nvSpPr>
            <p:cNvPr id="15383" name="Rectangle 22">
              <a:extLst>
                <a:ext uri="{FF2B5EF4-FFF2-40B4-BE49-F238E27FC236}">
                  <a16:creationId xmlns:a16="http://schemas.microsoft.com/office/drawing/2014/main" id="{B50CAFBA-0EC8-2029-954C-352E8B2E9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80"/>
              <a:ext cx="432" cy="432"/>
            </a:xfrm>
            <a:prstGeom prst="re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84" name="Rectangle 23">
              <a:extLst>
                <a:ext uri="{FF2B5EF4-FFF2-40B4-BE49-F238E27FC236}">
                  <a16:creationId xmlns:a16="http://schemas.microsoft.com/office/drawing/2014/main" id="{A96BDA93-51DD-429D-FF71-F680B9759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160"/>
              <a:ext cx="288" cy="288"/>
            </a:xfrm>
            <a:prstGeom prst="re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85" name="Rectangle 24">
              <a:extLst>
                <a:ext uri="{FF2B5EF4-FFF2-40B4-BE49-F238E27FC236}">
                  <a16:creationId xmlns:a16="http://schemas.microsoft.com/office/drawing/2014/main" id="{A212CCB7-674C-101B-6DBE-E5A4547B2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48"/>
              <a:ext cx="48" cy="38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86" name="Rectangle 25">
              <a:extLst>
                <a:ext uri="{FF2B5EF4-FFF2-40B4-BE49-F238E27FC236}">
                  <a16:creationId xmlns:a16="http://schemas.microsoft.com/office/drawing/2014/main" id="{197BC395-7BFD-1444-416E-2ECE6E43A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392"/>
              <a:ext cx="48" cy="2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87" name="Rectangle 26">
              <a:extLst>
                <a:ext uri="{FF2B5EF4-FFF2-40B4-BE49-F238E27FC236}">
                  <a16:creationId xmlns:a16="http://schemas.microsoft.com/office/drawing/2014/main" id="{1A0B4B33-3537-D443-0382-075A8DFD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44"/>
              <a:ext cx="48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88" name="Rectangle 27">
              <a:extLst>
                <a:ext uri="{FF2B5EF4-FFF2-40B4-BE49-F238E27FC236}">
                  <a16:creationId xmlns:a16="http://schemas.microsoft.com/office/drawing/2014/main" id="{FA1F71AB-E802-74BB-A51B-2D9DC0C6A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88"/>
              <a:ext cx="48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89" name="Rectangle 28">
              <a:extLst>
                <a:ext uri="{FF2B5EF4-FFF2-40B4-BE49-F238E27FC236}">
                  <a16:creationId xmlns:a16="http://schemas.microsoft.com/office/drawing/2014/main" id="{4E89EF74-A9BE-7757-1C68-41B7DEEB6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632"/>
              <a:ext cx="432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90" name="Rectangle 29">
              <a:extLst>
                <a:ext uri="{FF2B5EF4-FFF2-40B4-BE49-F238E27FC236}">
                  <a16:creationId xmlns:a16="http://schemas.microsoft.com/office/drawing/2014/main" id="{F1940C9A-A59A-56AC-1019-34ABFDCB1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488"/>
              <a:ext cx="96" cy="144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15391" name="WordArt 30">
              <a:extLst>
                <a:ext uri="{FF2B5EF4-FFF2-40B4-BE49-F238E27FC236}">
                  <a16:creationId xmlns:a16="http://schemas.microsoft.com/office/drawing/2014/main" id="{1903846D-290A-21B8-3E01-6BB34F1A10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64" y="624"/>
              <a:ext cx="1098" cy="38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7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ID" sz="28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Knowledge</a:t>
              </a:r>
            </a:p>
          </p:txBody>
        </p:sp>
        <p:sp>
          <p:nvSpPr>
            <p:cNvPr id="15392" name="Text Box 31">
              <a:extLst>
                <a:ext uri="{FF2B5EF4-FFF2-40B4-BE49-F238E27FC236}">
                  <a16:creationId xmlns:a16="http://schemas.microsoft.com/office/drawing/2014/main" id="{B369C2F4-B9C3-C0B3-EF9C-6681CF263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064"/>
              <a:ext cx="1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Task-relevant Data</a:t>
              </a:r>
            </a:p>
          </p:txBody>
        </p:sp>
        <p:sp>
          <p:nvSpPr>
            <p:cNvPr id="15393" name="Text Box 32">
              <a:extLst>
                <a:ext uri="{FF2B5EF4-FFF2-40B4-BE49-F238E27FC236}">
                  <a16:creationId xmlns:a16="http://schemas.microsoft.com/office/drawing/2014/main" id="{8265D654-009D-346C-CFC6-F3C9DB810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2553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anose="02020603050405020304" pitchFamily="18" charset="0"/>
                </a:rPr>
                <a:t>Selection</a:t>
              </a:r>
            </a:p>
          </p:txBody>
        </p:sp>
        <p:sp>
          <p:nvSpPr>
            <p:cNvPr id="15394" name="Text Box 33">
              <a:extLst>
                <a:ext uri="{FF2B5EF4-FFF2-40B4-BE49-F238E27FC236}">
                  <a16:creationId xmlns:a16="http://schemas.microsoft.com/office/drawing/2014/main" id="{43395100-2AAE-F094-249B-AEDD625AB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632"/>
              <a:ext cx="9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Data Mining</a:t>
              </a:r>
            </a:p>
          </p:txBody>
        </p:sp>
        <p:sp>
          <p:nvSpPr>
            <p:cNvPr id="15395" name="Text Box 34">
              <a:extLst>
                <a:ext uri="{FF2B5EF4-FFF2-40B4-BE49-F238E27FC236}">
                  <a16:creationId xmlns:a16="http://schemas.microsoft.com/office/drawing/2014/main" id="{75AA7306-802A-2C8F-FFC4-CDB4604AE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056"/>
              <a:ext cx="14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Times New Roman" panose="02020603050405020304" pitchFamily="18" charset="0"/>
                </a:rPr>
                <a:t>Pattern Evaluation</a:t>
              </a:r>
            </a:p>
          </p:txBody>
        </p:sp>
        <p:sp>
          <p:nvSpPr>
            <p:cNvPr id="15396" name="Line 35">
              <a:extLst>
                <a:ext uri="{FF2B5EF4-FFF2-40B4-BE49-F238E27FC236}">
                  <a16:creationId xmlns:a16="http://schemas.microsoft.com/office/drawing/2014/main" id="{0D57935B-1C7A-1A88-D14F-A3296105E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968"/>
              <a:ext cx="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97" name="Line 36">
              <a:extLst>
                <a:ext uri="{FF2B5EF4-FFF2-40B4-BE49-F238E27FC236}">
                  <a16:creationId xmlns:a16="http://schemas.microsoft.com/office/drawing/2014/main" id="{8F01D591-1BCC-EA42-B17D-823BB8FD0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296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98" name="Line 37">
              <a:extLst>
                <a:ext uri="{FF2B5EF4-FFF2-40B4-BE49-F238E27FC236}">
                  <a16:creationId xmlns:a16="http://schemas.microsoft.com/office/drawing/2014/main" id="{B7F695B6-8551-5B02-F0D0-A9D3ED3B7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399" name="Line 38">
              <a:extLst>
                <a:ext uri="{FF2B5EF4-FFF2-40B4-BE49-F238E27FC236}">
                  <a16:creationId xmlns:a16="http://schemas.microsoft.com/office/drawing/2014/main" id="{2752E192-3A61-EC15-F902-374A471A1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73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400" name="Line 39">
              <a:extLst>
                <a:ext uri="{FF2B5EF4-FFF2-40B4-BE49-F238E27FC236}">
                  <a16:creationId xmlns:a16="http://schemas.microsoft.com/office/drawing/2014/main" id="{E690F8E3-E519-D24A-6169-59B3776FB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31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401" name="Line 40">
              <a:extLst>
                <a:ext uri="{FF2B5EF4-FFF2-40B4-BE49-F238E27FC236}">
                  <a16:creationId xmlns:a16="http://schemas.microsoft.com/office/drawing/2014/main" id="{02A5FE7F-7598-CCC3-98FF-7D5BA0347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840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402" name="Line 41">
              <a:extLst>
                <a:ext uri="{FF2B5EF4-FFF2-40B4-BE49-F238E27FC236}">
                  <a16:creationId xmlns:a16="http://schemas.microsoft.com/office/drawing/2014/main" id="{857D8A6A-155F-EE27-0DF4-0DF2C65C4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0" y="3408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5403" name="Line 42">
              <a:extLst>
                <a:ext uri="{FF2B5EF4-FFF2-40B4-BE49-F238E27FC236}">
                  <a16:creationId xmlns:a16="http://schemas.microsoft.com/office/drawing/2014/main" id="{042AE4CD-1394-E872-5831-06F8B17AD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5404" name="Line 43">
              <a:extLst>
                <a:ext uri="{FF2B5EF4-FFF2-40B4-BE49-F238E27FC236}">
                  <a16:creationId xmlns:a16="http://schemas.microsoft.com/office/drawing/2014/main" id="{995174CF-C9C5-0629-CF6F-356DAD805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64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</p:grpSp>
      <p:sp>
        <p:nvSpPr>
          <p:cNvPr id="15365" name="Text Box 44">
            <a:extLst>
              <a:ext uri="{FF2B5EF4-FFF2-40B4-BE49-F238E27FC236}">
                <a16:creationId xmlns:a16="http://schemas.microsoft.com/office/drawing/2014/main" id="{7AB6145C-F2D1-C609-E090-BDE50E52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6284913"/>
            <a:ext cx="379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Diambil dari </a:t>
            </a:r>
            <a:r>
              <a:rPr lang="en-US" altLang="en-US">
                <a:hlinkClick r:id="rId2"/>
              </a:rPr>
              <a:t>www.cs.uiuc.edu/~hanj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Databases (Basis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Sumber</a:t>
            </a:r>
            <a:r>
              <a:rPr dirty="0"/>
              <a:t> </a:t>
            </a:r>
            <a:r>
              <a:rPr dirty="0" err="1"/>
              <a:t>utama</a:t>
            </a:r>
            <a:r>
              <a:rPr dirty="0"/>
              <a:t> data </a:t>
            </a:r>
            <a:r>
              <a:rPr dirty="0" err="1"/>
              <a:t>mentah</a:t>
            </a:r>
            <a:r>
              <a:rPr lang="en-US" dirty="0"/>
              <a:t> </a:t>
            </a:r>
            <a:r>
              <a:rPr lang="en-US"/>
              <a:t>(</a:t>
            </a:r>
            <a:r>
              <a:rPr lang="en-US" i="1"/>
              <a:t>dataset)</a:t>
            </a:r>
            <a:endParaRPr dirty="0"/>
          </a:p>
          <a:p>
            <a:r>
              <a:rPr dirty="0"/>
              <a:t>Data </a:t>
            </a:r>
            <a:r>
              <a:rPr dirty="0" err="1"/>
              <a:t>bersifat</a:t>
            </a:r>
            <a:r>
              <a:rPr dirty="0"/>
              <a:t> </a:t>
            </a:r>
            <a:r>
              <a:rPr dirty="0" err="1"/>
              <a:t>operasional</a:t>
            </a:r>
            <a:r>
              <a:rPr dirty="0"/>
              <a:t>: </a:t>
            </a:r>
            <a:r>
              <a:rPr dirty="0" err="1"/>
              <a:t>transaksi</a:t>
            </a:r>
            <a:r>
              <a:rPr dirty="0"/>
              <a:t>, log, input manual.</a:t>
            </a:r>
          </a:p>
          <a:p>
            <a:r>
              <a:rPr dirty="0" err="1"/>
              <a:t>Contoh</a:t>
            </a:r>
            <a:r>
              <a:rPr dirty="0"/>
              <a:t>: </a:t>
            </a:r>
            <a:endParaRPr lang="en-US" dirty="0"/>
          </a:p>
          <a:p>
            <a:pPr lvl="1"/>
            <a:r>
              <a:rPr dirty="0"/>
              <a:t>Data </a:t>
            </a:r>
            <a:r>
              <a:rPr dirty="0" err="1"/>
              <a:t>penjualan</a:t>
            </a:r>
            <a:r>
              <a:rPr dirty="0"/>
              <a:t> </a:t>
            </a:r>
            <a:r>
              <a:rPr dirty="0" err="1"/>
              <a:t>harian</a:t>
            </a:r>
            <a:r>
              <a:rPr dirty="0"/>
              <a:t> di supermarket.</a:t>
            </a:r>
            <a:endParaRPr lang="en-US" dirty="0"/>
          </a:p>
          <a:p>
            <a:pPr lvl="1"/>
            <a:r>
              <a:rPr lang="en-ID" dirty="0"/>
              <a:t>Data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SIAKAD</a:t>
            </a: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468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Caslon Pro</vt:lpstr>
      <vt:lpstr>Adobe Caslon Pro Bold</vt:lpstr>
      <vt:lpstr>Arial</vt:lpstr>
      <vt:lpstr>Calibri</vt:lpstr>
      <vt:lpstr>Impact</vt:lpstr>
      <vt:lpstr>Times New Roman</vt:lpstr>
      <vt:lpstr>Office Theme</vt:lpstr>
      <vt:lpstr>PowerPoint Presentation</vt:lpstr>
      <vt:lpstr>Textbooks</vt:lpstr>
      <vt:lpstr>Capaian Pembelajaran Mata Kuliah</vt:lpstr>
      <vt:lpstr>Indikator/ Tujuan Pembelajaran</vt:lpstr>
      <vt:lpstr>Materi Pembelajaran</vt:lpstr>
      <vt:lpstr>PowerPoint Presentation</vt:lpstr>
      <vt:lpstr>Knowledge Discovery In Data (KDD) Process</vt:lpstr>
      <vt:lpstr>Proses Data Mining</vt:lpstr>
      <vt:lpstr>1. Databases (Basis Data)</vt:lpstr>
      <vt:lpstr>DATASET</vt:lpstr>
      <vt:lpstr>Data Preprocessing</vt:lpstr>
      <vt:lpstr>2. Data Warehouse</vt:lpstr>
      <vt:lpstr>3. Task-Relevant Data</vt:lpstr>
      <vt:lpstr>4. Data Mining</vt:lpstr>
      <vt:lpstr>5. Pattern Evaluation and Knowledge Presentation</vt:lpstr>
      <vt:lpstr>Tugas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Tyas-Tamimy</dc:creator>
  <cp:lastModifiedBy>Fitri Ayuning Tyas</cp:lastModifiedBy>
  <cp:revision>153</cp:revision>
  <dcterms:created xsi:type="dcterms:W3CDTF">2021-03-15T02:49:56Z</dcterms:created>
  <dcterms:modified xsi:type="dcterms:W3CDTF">2025-07-16T09:02:30Z</dcterms:modified>
</cp:coreProperties>
</file>