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5898" r:id="rId4"/>
    <p:sldId id="5899" r:id="rId5"/>
    <p:sldId id="281" r:id="rId6"/>
    <p:sldId id="5900" r:id="rId7"/>
    <p:sldId id="5902" r:id="rId8"/>
    <p:sldId id="5903" r:id="rId9"/>
    <p:sldId id="5904" r:id="rId10"/>
    <p:sldId id="5905" r:id="rId11"/>
    <p:sldId id="2036" r:id="rId12"/>
    <p:sldId id="2934" r:id="rId13"/>
    <p:sldId id="5906" r:id="rId14"/>
    <p:sldId id="5907" r:id="rId15"/>
    <p:sldId id="5908" r:id="rId16"/>
    <p:sldId id="5909" r:id="rId17"/>
    <p:sldId id="5910" r:id="rId18"/>
    <p:sldId id="5911" r:id="rId19"/>
    <p:sldId id="5912" r:id="rId20"/>
    <p:sldId id="59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480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5CEDE-2746-4A21-8E59-3E9D484D95B5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BD3979D-1D58-4B42-AB99-1FB45BF8E785}">
      <dgm:prSet phldrT="[Text]" custT="1"/>
      <dgm:spPr/>
      <dgm:t>
        <a:bodyPr/>
        <a:lstStyle/>
        <a:p>
          <a:r>
            <a:rPr lang="en-US" sz="2800" b="1" dirty="0">
              <a:latin typeface="Adobe Caslon Pro" panose="0205050205050A020403"/>
              <a:cs typeface="Calibri" pitchFamily="34" charset="0"/>
            </a:rPr>
            <a:t>1. </a:t>
          </a:r>
          <a:r>
            <a:rPr lang="en-US" sz="2800" b="1" dirty="0" err="1">
              <a:latin typeface="Adobe Caslon Pro" panose="0205050205050A020403"/>
              <a:cs typeface="Calibri" pitchFamily="34" charset="0"/>
            </a:rPr>
            <a:t>Estimasi</a:t>
          </a:r>
          <a:endParaRPr lang="id-ID" sz="2800" b="1" dirty="0">
            <a:latin typeface="Adobe Caslon Pro" panose="0205050205050A020403"/>
            <a:cs typeface="Calibri" pitchFamily="34" charset="0"/>
          </a:endParaRPr>
        </a:p>
      </dgm:t>
    </dgm:pt>
    <dgm:pt modelId="{8D8342A0-26AD-439E-9215-C9205FD7FE26}" type="par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343328AC-682D-4E1D-9D69-418D948A3BEC}" type="sib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C0031864-8468-4A00-A133-A36FA24C307B}">
      <dgm:prSet custT="1"/>
      <dgm:spPr/>
      <dgm:t>
        <a:bodyPr/>
        <a:lstStyle/>
        <a:p>
          <a:r>
            <a:rPr lang="en-US" sz="2800" b="1" dirty="0">
              <a:latin typeface="Adobe Caslon Pro" panose="0205050205050A020403"/>
              <a:cs typeface="Calibri" pitchFamily="34" charset="0"/>
            </a:rPr>
            <a:t>2. </a:t>
          </a:r>
          <a:r>
            <a:rPr lang="en-US" sz="2800" b="1" dirty="0" err="1">
              <a:latin typeface="Adobe Caslon Pro" panose="0205050205050A020403"/>
              <a:cs typeface="Calibri" pitchFamily="34" charset="0"/>
            </a:rPr>
            <a:t>Prediksi</a:t>
          </a:r>
          <a:endParaRPr lang="id-ID" sz="2800" b="1" dirty="0">
            <a:latin typeface="Adobe Caslon Pro" panose="0205050205050A020403"/>
            <a:cs typeface="Calibri" pitchFamily="34" charset="0"/>
          </a:endParaRPr>
        </a:p>
      </dgm:t>
    </dgm:pt>
    <dgm:pt modelId="{80461DC3-B42A-4886-AC04-ADFD0AAE5179}" type="par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E267213-C640-4DAE-A928-AB69EB05E33C}" type="sib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98F46A6-7FC1-483D-8F1B-B6956003CFAA}">
      <dgm:prSet custT="1"/>
      <dgm:spPr/>
      <dgm:t>
        <a:bodyPr/>
        <a:lstStyle/>
        <a:p>
          <a:r>
            <a:rPr lang="en-US" sz="2800" b="1" dirty="0">
              <a:latin typeface="Adobe Caslon Pro" panose="0205050205050A020403"/>
              <a:cs typeface="Calibri" pitchFamily="34" charset="0"/>
            </a:rPr>
            <a:t>3. </a:t>
          </a:r>
          <a:r>
            <a:rPr lang="en-US" sz="2800" b="1" dirty="0" err="1">
              <a:latin typeface="Adobe Caslon Pro" panose="0205050205050A020403"/>
              <a:cs typeface="Calibri" pitchFamily="34" charset="0"/>
            </a:rPr>
            <a:t>Klasifikasi</a:t>
          </a:r>
          <a:endParaRPr lang="id-ID" sz="2800" b="1" dirty="0">
            <a:latin typeface="Adobe Caslon Pro" panose="0205050205050A020403"/>
            <a:cs typeface="Calibri" pitchFamily="34" charset="0"/>
          </a:endParaRPr>
        </a:p>
      </dgm:t>
    </dgm:pt>
    <dgm:pt modelId="{EC4BB236-17F8-4F3D-90AB-EAE9C6AA46DB}" type="par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EC34444-9BE0-4477-AB40-C50DEF883443}" type="sib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7A2B2FC-6528-425C-BA35-4407A4DE30C1}">
      <dgm:prSet custT="1"/>
      <dgm:spPr/>
      <dgm:t>
        <a:bodyPr/>
        <a:lstStyle/>
        <a:p>
          <a:r>
            <a:rPr lang="en-US" sz="2800" b="1" dirty="0">
              <a:latin typeface="Adobe Caslon Pro" panose="0205050205050A020403"/>
              <a:cs typeface="Calibri" pitchFamily="34" charset="0"/>
            </a:rPr>
            <a:t>4. </a:t>
          </a:r>
          <a:r>
            <a:rPr lang="en-US" sz="2800" b="1" dirty="0" err="1">
              <a:latin typeface="Adobe Caslon Pro" panose="0205050205050A020403"/>
              <a:cs typeface="Calibri" pitchFamily="34" charset="0"/>
            </a:rPr>
            <a:t>Klasterisasi</a:t>
          </a:r>
          <a:endParaRPr lang="id-ID" sz="2800" b="1" dirty="0">
            <a:latin typeface="Adobe Caslon Pro" panose="0205050205050A020403"/>
            <a:cs typeface="Calibri" pitchFamily="34" charset="0"/>
          </a:endParaRPr>
        </a:p>
      </dgm:t>
    </dgm:pt>
    <dgm:pt modelId="{0F671EFA-FA89-493B-A2A5-F6048256756B}" type="par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014263B0-2170-48FD-8B60-37DFA78344E8}" type="sib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501577E-2354-4A0C-919F-2E67C006A1E3}">
      <dgm:prSet custT="1"/>
      <dgm:spPr/>
      <dgm:t>
        <a:bodyPr/>
        <a:lstStyle/>
        <a:p>
          <a:r>
            <a:rPr lang="en-US" sz="2800" b="1" dirty="0">
              <a:latin typeface="Adobe Caslon Pro" panose="0205050205050A020403"/>
              <a:cs typeface="Calibri" pitchFamily="34" charset="0"/>
            </a:rPr>
            <a:t>5. </a:t>
          </a:r>
          <a:r>
            <a:rPr lang="en-US" sz="2800" b="1" dirty="0" err="1">
              <a:latin typeface="Adobe Caslon Pro" panose="0205050205050A020403"/>
              <a:cs typeface="Calibri" pitchFamily="34" charset="0"/>
            </a:rPr>
            <a:t>Asosiasi</a:t>
          </a:r>
          <a:endParaRPr lang="id-ID" sz="2800" b="1" dirty="0">
            <a:latin typeface="Adobe Caslon Pro" panose="0205050205050A020403"/>
            <a:cs typeface="Calibri" pitchFamily="34" charset="0"/>
          </a:endParaRPr>
        </a:p>
      </dgm:t>
    </dgm:pt>
    <dgm:pt modelId="{1AC000BD-241B-402E-A689-E9243D1FDC26}" type="par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9EC9775-F45A-44B1-8D1F-8159A68378D5}" type="sib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965120F9-7510-434E-AAE3-D04167ABA3BB}" type="pres">
      <dgm:prSet presAssocID="{ABA5CEDE-2746-4A21-8E59-3E9D484D95B5}" presName="cycle" presStyleCnt="0">
        <dgm:presLayoutVars>
          <dgm:dir/>
          <dgm:resizeHandles val="exact"/>
        </dgm:presLayoutVars>
      </dgm:prSet>
      <dgm:spPr/>
    </dgm:pt>
    <dgm:pt modelId="{6F4FA1C3-D2A0-4381-BDFE-288A25B936DA}" type="pres">
      <dgm:prSet presAssocID="{9BD3979D-1D58-4B42-AB99-1FB45BF8E785}" presName="node" presStyleLbl="node1" presStyleIdx="0" presStyleCnt="5" custScaleX="148083">
        <dgm:presLayoutVars>
          <dgm:bulletEnabled val="1"/>
        </dgm:presLayoutVars>
      </dgm:prSet>
      <dgm:spPr/>
    </dgm:pt>
    <dgm:pt modelId="{FD575DF7-1EBE-4AA1-8D49-E60F8BEA2E05}" type="pres">
      <dgm:prSet presAssocID="{9BD3979D-1D58-4B42-AB99-1FB45BF8E785}" presName="spNode" presStyleCnt="0"/>
      <dgm:spPr/>
    </dgm:pt>
    <dgm:pt modelId="{1D91136C-911A-4D2F-BB5F-D79DECB50858}" type="pres">
      <dgm:prSet presAssocID="{343328AC-682D-4E1D-9D69-418D948A3BEC}" presName="sibTrans" presStyleLbl="sibTrans1D1" presStyleIdx="0" presStyleCnt="5"/>
      <dgm:spPr/>
    </dgm:pt>
    <dgm:pt modelId="{40D7DDBF-AA28-4557-8BB8-C45A812C553E}" type="pres">
      <dgm:prSet presAssocID="{C0031864-8468-4A00-A133-A36FA24C307B}" presName="node" presStyleLbl="node1" presStyleIdx="1" presStyleCnt="5" custScaleX="148083" custRadScaleRad="107737" custRadScaleInc="35763">
        <dgm:presLayoutVars>
          <dgm:bulletEnabled val="1"/>
        </dgm:presLayoutVars>
      </dgm:prSet>
      <dgm:spPr/>
    </dgm:pt>
    <dgm:pt modelId="{8DB542D2-61F8-448E-9F65-A8DCA4615B45}" type="pres">
      <dgm:prSet presAssocID="{C0031864-8468-4A00-A133-A36FA24C307B}" presName="spNode" presStyleCnt="0"/>
      <dgm:spPr/>
    </dgm:pt>
    <dgm:pt modelId="{DD9BA5DB-6A48-475B-8CFF-14A8EC78B08C}" type="pres">
      <dgm:prSet presAssocID="{7E267213-C640-4DAE-A928-AB69EB05E33C}" presName="sibTrans" presStyleLbl="sibTrans1D1" presStyleIdx="1" presStyleCnt="5"/>
      <dgm:spPr/>
    </dgm:pt>
    <dgm:pt modelId="{80C8888A-33EE-424E-90E3-61E52784F128}" type="pres">
      <dgm:prSet presAssocID="{798F46A6-7FC1-483D-8F1B-B6956003CFAA}" presName="node" presStyleLbl="node1" presStyleIdx="2" presStyleCnt="5" custScaleX="161966" custRadScaleRad="116981" custRadScaleInc="-47054">
        <dgm:presLayoutVars>
          <dgm:bulletEnabled val="1"/>
        </dgm:presLayoutVars>
      </dgm:prSet>
      <dgm:spPr/>
    </dgm:pt>
    <dgm:pt modelId="{6DF1AEA0-0F94-4A68-98BB-BB387A7BFE5C}" type="pres">
      <dgm:prSet presAssocID="{798F46A6-7FC1-483D-8F1B-B6956003CFAA}" presName="spNode" presStyleCnt="0"/>
      <dgm:spPr/>
    </dgm:pt>
    <dgm:pt modelId="{E22C771A-FB35-4D4F-B6F4-B7CB32147657}" type="pres">
      <dgm:prSet presAssocID="{4EC34444-9BE0-4477-AB40-C50DEF883443}" presName="sibTrans" presStyleLbl="sibTrans1D1" presStyleIdx="2" presStyleCnt="5"/>
      <dgm:spPr/>
    </dgm:pt>
    <dgm:pt modelId="{68B06E50-C35E-4EF5-9EFB-005093727407}" type="pres">
      <dgm:prSet presAssocID="{47A2B2FC-6528-425C-BA35-4407A4DE30C1}" presName="node" presStyleLbl="node1" presStyleIdx="3" presStyleCnt="5" custScaleX="161966" custRadScaleRad="117719" custRadScaleInc="48431">
        <dgm:presLayoutVars>
          <dgm:bulletEnabled val="1"/>
        </dgm:presLayoutVars>
      </dgm:prSet>
      <dgm:spPr/>
    </dgm:pt>
    <dgm:pt modelId="{A56549AB-82C6-4D57-95B3-8AB97E5D2245}" type="pres">
      <dgm:prSet presAssocID="{47A2B2FC-6528-425C-BA35-4407A4DE30C1}" presName="spNode" presStyleCnt="0"/>
      <dgm:spPr/>
    </dgm:pt>
    <dgm:pt modelId="{1F0C0026-3CC9-4865-B0BC-FC7DBCF64595}" type="pres">
      <dgm:prSet presAssocID="{014263B0-2170-48FD-8B60-37DFA78344E8}" presName="sibTrans" presStyleLbl="sibTrans1D1" presStyleIdx="3" presStyleCnt="5"/>
      <dgm:spPr/>
    </dgm:pt>
    <dgm:pt modelId="{FF950479-4B3B-486D-B2F7-C4FEA2528E10}" type="pres">
      <dgm:prSet presAssocID="{4501577E-2354-4A0C-919F-2E67C006A1E3}" presName="node" presStyleLbl="node1" presStyleIdx="4" presStyleCnt="5" custScaleX="148083" custRadScaleRad="107272" custRadScaleInc="-33644">
        <dgm:presLayoutVars>
          <dgm:bulletEnabled val="1"/>
        </dgm:presLayoutVars>
      </dgm:prSet>
      <dgm:spPr/>
    </dgm:pt>
    <dgm:pt modelId="{5F684757-582C-4583-AFE0-996875EB0AC4}" type="pres">
      <dgm:prSet presAssocID="{4501577E-2354-4A0C-919F-2E67C006A1E3}" presName="spNode" presStyleCnt="0"/>
      <dgm:spPr/>
    </dgm:pt>
    <dgm:pt modelId="{36CE7F71-26D8-44B3-B9B7-D07E00DC3575}" type="pres">
      <dgm:prSet presAssocID="{49EC9775-F45A-44B1-8D1F-8159A68378D5}" presName="sibTrans" presStyleLbl="sibTrans1D1" presStyleIdx="4" presStyleCnt="5"/>
      <dgm:spPr/>
    </dgm:pt>
  </dgm:ptLst>
  <dgm:cxnLst>
    <dgm:cxn modelId="{F8B10E28-BC88-4012-911A-D7ADAC699A80}" type="presOf" srcId="{47A2B2FC-6528-425C-BA35-4407A4DE30C1}" destId="{68B06E50-C35E-4EF5-9EFB-005093727407}" srcOrd="0" destOrd="0" presId="urn:microsoft.com/office/officeart/2005/8/layout/cycle6"/>
    <dgm:cxn modelId="{D19F4862-77EA-4ACC-A8F1-0E1F76128C2B}" type="presOf" srcId="{7E267213-C640-4DAE-A928-AB69EB05E33C}" destId="{DD9BA5DB-6A48-475B-8CFF-14A8EC78B08C}" srcOrd="0" destOrd="0" presId="urn:microsoft.com/office/officeart/2005/8/layout/cycle6"/>
    <dgm:cxn modelId="{6DB2284C-C2BF-43DB-99CE-F1EA5C3994ED}" srcId="{ABA5CEDE-2746-4A21-8E59-3E9D484D95B5}" destId="{C0031864-8468-4A00-A133-A36FA24C307B}" srcOrd="1" destOrd="0" parTransId="{80461DC3-B42A-4886-AC04-ADFD0AAE5179}" sibTransId="{7E267213-C640-4DAE-A928-AB69EB05E33C}"/>
    <dgm:cxn modelId="{1C93DD4D-4C8A-4799-B758-4D11D68B39A1}" srcId="{ABA5CEDE-2746-4A21-8E59-3E9D484D95B5}" destId="{798F46A6-7FC1-483D-8F1B-B6956003CFAA}" srcOrd="2" destOrd="0" parTransId="{EC4BB236-17F8-4F3D-90AB-EAE9C6AA46DB}" sibTransId="{4EC34444-9BE0-4477-AB40-C50DEF883443}"/>
    <dgm:cxn modelId="{721E9DA1-E290-4CBC-A473-4B7621D83401}" type="presOf" srcId="{C0031864-8468-4A00-A133-A36FA24C307B}" destId="{40D7DDBF-AA28-4557-8BB8-C45A812C553E}" srcOrd="0" destOrd="0" presId="urn:microsoft.com/office/officeart/2005/8/layout/cycle6"/>
    <dgm:cxn modelId="{2BD025C6-F6DA-4ED0-860D-8FC6DEAA5236}" type="presOf" srcId="{49EC9775-F45A-44B1-8D1F-8159A68378D5}" destId="{36CE7F71-26D8-44B3-B9B7-D07E00DC3575}" srcOrd="0" destOrd="0" presId="urn:microsoft.com/office/officeart/2005/8/layout/cycle6"/>
    <dgm:cxn modelId="{82A3D1CE-3F33-4FC7-BF97-7C773531E5E3}" type="presOf" srcId="{9BD3979D-1D58-4B42-AB99-1FB45BF8E785}" destId="{6F4FA1C3-D2A0-4381-BDFE-288A25B936DA}" srcOrd="0" destOrd="0" presId="urn:microsoft.com/office/officeart/2005/8/layout/cycle6"/>
    <dgm:cxn modelId="{4C013BD4-3FEF-4B72-BFDE-8D6F1A0DC0C9}" srcId="{ABA5CEDE-2746-4A21-8E59-3E9D484D95B5}" destId="{47A2B2FC-6528-425C-BA35-4407A4DE30C1}" srcOrd="3" destOrd="0" parTransId="{0F671EFA-FA89-493B-A2A5-F6048256756B}" sibTransId="{014263B0-2170-48FD-8B60-37DFA78344E8}"/>
    <dgm:cxn modelId="{89079AD4-9495-48EA-913A-2698E6BC3694}" type="presOf" srcId="{ABA5CEDE-2746-4A21-8E59-3E9D484D95B5}" destId="{965120F9-7510-434E-AAE3-D04167ABA3BB}" srcOrd="0" destOrd="0" presId="urn:microsoft.com/office/officeart/2005/8/layout/cycle6"/>
    <dgm:cxn modelId="{4DDF81DA-A5B6-43F1-B4EC-D48C06538C55}" srcId="{ABA5CEDE-2746-4A21-8E59-3E9D484D95B5}" destId="{9BD3979D-1D58-4B42-AB99-1FB45BF8E785}" srcOrd="0" destOrd="0" parTransId="{8D8342A0-26AD-439E-9215-C9205FD7FE26}" sibTransId="{343328AC-682D-4E1D-9D69-418D948A3BEC}"/>
    <dgm:cxn modelId="{E6F057DC-A02D-4CE1-92DD-FE34463C34E6}" srcId="{ABA5CEDE-2746-4A21-8E59-3E9D484D95B5}" destId="{4501577E-2354-4A0C-919F-2E67C006A1E3}" srcOrd="4" destOrd="0" parTransId="{1AC000BD-241B-402E-A689-E9243D1FDC26}" sibTransId="{49EC9775-F45A-44B1-8D1F-8159A68378D5}"/>
    <dgm:cxn modelId="{FA391DE3-C7B2-4F1E-8B0B-F3AFF77AA489}" type="presOf" srcId="{798F46A6-7FC1-483D-8F1B-B6956003CFAA}" destId="{80C8888A-33EE-424E-90E3-61E52784F128}" srcOrd="0" destOrd="0" presId="urn:microsoft.com/office/officeart/2005/8/layout/cycle6"/>
    <dgm:cxn modelId="{629113E7-F3C3-46B9-8432-66A5A12DB887}" type="presOf" srcId="{014263B0-2170-48FD-8B60-37DFA78344E8}" destId="{1F0C0026-3CC9-4865-B0BC-FC7DBCF64595}" srcOrd="0" destOrd="0" presId="urn:microsoft.com/office/officeart/2005/8/layout/cycle6"/>
    <dgm:cxn modelId="{AAC4A5EB-1C06-4EDA-8C81-F182540F0575}" type="presOf" srcId="{4501577E-2354-4A0C-919F-2E67C006A1E3}" destId="{FF950479-4B3B-486D-B2F7-C4FEA2528E10}" srcOrd="0" destOrd="0" presId="urn:microsoft.com/office/officeart/2005/8/layout/cycle6"/>
    <dgm:cxn modelId="{114D90F3-486B-4449-9B41-AB89C018CFB0}" type="presOf" srcId="{343328AC-682D-4E1D-9D69-418D948A3BEC}" destId="{1D91136C-911A-4D2F-BB5F-D79DECB50858}" srcOrd="0" destOrd="0" presId="urn:microsoft.com/office/officeart/2005/8/layout/cycle6"/>
    <dgm:cxn modelId="{2EB463FE-BB00-4AC6-95FB-F508BD37C7ED}" type="presOf" srcId="{4EC34444-9BE0-4477-AB40-C50DEF883443}" destId="{E22C771A-FB35-4D4F-B6F4-B7CB32147657}" srcOrd="0" destOrd="0" presId="urn:microsoft.com/office/officeart/2005/8/layout/cycle6"/>
    <dgm:cxn modelId="{845F455D-1491-4618-BE96-D9739447308A}" type="presParOf" srcId="{965120F9-7510-434E-AAE3-D04167ABA3BB}" destId="{6F4FA1C3-D2A0-4381-BDFE-288A25B936DA}" srcOrd="0" destOrd="0" presId="urn:microsoft.com/office/officeart/2005/8/layout/cycle6"/>
    <dgm:cxn modelId="{0B4E1388-CAB6-4206-9B04-0FB7204A4691}" type="presParOf" srcId="{965120F9-7510-434E-AAE3-D04167ABA3BB}" destId="{FD575DF7-1EBE-4AA1-8D49-E60F8BEA2E05}" srcOrd="1" destOrd="0" presId="urn:microsoft.com/office/officeart/2005/8/layout/cycle6"/>
    <dgm:cxn modelId="{2951831C-3A69-456C-85C5-E3D72D4B630B}" type="presParOf" srcId="{965120F9-7510-434E-AAE3-D04167ABA3BB}" destId="{1D91136C-911A-4D2F-BB5F-D79DECB50858}" srcOrd="2" destOrd="0" presId="urn:microsoft.com/office/officeart/2005/8/layout/cycle6"/>
    <dgm:cxn modelId="{E21FB088-4445-4FA9-AF64-48D23DEB1DCC}" type="presParOf" srcId="{965120F9-7510-434E-AAE3-D04167ABA3BB}" destId="{40D7DDBF-AA28-4557-8BB8-C45A812C553E}" srcOrd="3" destOrd="0" presId="urn:microsoft.com/office/officeart/2005/8/layout/cycle6"/>
    <dgm:cxn modelId="{01FEAAA1-1139-4E8E-B7FB-64CA87785574}" type="presParOf" srcId="{965120F9-7510-434E-AAE3-D04167ABA3BB}" destId="{8DB542D2-61F8-448E-9F65-A8DCA4615B45}" srcOrd="4" destOrd="0" presId="urn:microsoft.com/office/officeart/2005/8/layout/cycle6"/>
    <dgm:cxn modelId="{1D844475-BCF4-4BB8-8B46-164577025B3A}" type="presParOf" srcId="{965120F9-7510-434E-AAE3-D04167ABA3BB}" destId="{DD9BA5DB-6A48-475B-8CFF-14A8EC78B08C}" srcOrd="5" destOrd="0" presId="urn:microsoft.com/office/officeart/2005/8/layout/cycle6"/>
    <dgm:cxn modelId="{D97C4252-F9D7-49EF-B544-23DAF46DB8AB}" type="presParOf" srcId="{965120F9-7510-434E-AAE3-D04167ABA3BB}" destId="{80C8888A-33EE-424E-90E3-61E52784F128}" srcOrd="6" destOrd="0" presId="urn:microsoft.com/office/officeart/2005/8/layout/cycle6"/>
    <dgm:cxn modelId="{3519EB78-CA81-4842-8804-123F3E7AE894}" type="presParOf" srcId="{965120F9-7510-434E-AAE3-D04167ABA3BB}" destId="{6DF1AEA0-0F94-4A68-98BB-BB387A7BFE5C}" srcOrd="7" destOrd="0" presId="urn:microsoft.com/office/officeart/2005/8/layout/cycle6"/>
    <dgm:cxn modelId="{35E743E3-0CFA-448C-8595-0E630E13149F}" type="presParOf" srcId="{965120F9-7510-434E-AAE3-D04167ABA3BB}" destId="{E22C771A-FB35-4D4F-B6F4-B7CB32147657}" srcOrd="8" destOrd="0" presId="urn:microsoft.com/office/officeart/2005/8/layout/cycle6"/>
    <dgm:cxn modelId="{29E5DD8B-1244-4416-9C27-9676FD8F79C6}" type="presParOf" srcId="{965120F9-7510-434E-AAE3-D04167ABA3BB}" destId="{68B06E50-C35E-4EF5-9EFB-005093727407}" srcOrd="9" destOrd="0" presId="urn:microsoft.com/office/officeart/2005/8/layout/cycle6"/>
    <dgm:cxn modelId="{8A56512C-8480-449C-9041-6C14720736BE}" type="presParOf" srcId="{965120F9-7510-434E-AAE3-D04167ABA3BB}" destId="{A56549AB-82C6-4D57-95B3-8AB97E5D2245}" srcOrd="10" destOrd="0" presId="urn:microsoft.com/office/officeart/2005/8/layout/cycle6"/>
    <dgm:cxn modelId="{47BBCC09-61CF-4270-B318-9C020F555E27}" type="presParOf" srcId="{965120F9-7510-434E-AAE3-D04167ABA3BB}" destId="{1F0C0026-3CC9-4865-B0BC-FC7DBCF64595}" srcOrd="11" destOrd="0" presId="urn:microsoft.com/office/officeart/2005/8/layout/cycle6"/>
    <dgm:cxn modelId="{11F6F01F-D219-4CB7-A5EA-A4D5F5AABB38}" type="presParOf" srcId="{965120F9-7510-434E-AAE3-D04167ABA3BB}" destId="{FF950479-4B3B-486D-B2F7-C4FEA2528E10}" srcOrd="12" destOrd="0" presId="urn:microsoft.com/office/officeart/2005/8/layout/cycle6"/>
    <dgm:cxn modelId="{CE5F5E44-08A7-4EA3-A07D-28AB95CFBAE4}" type="presParOf" srcId="{965120F9-7510-434E-AAE3-D04167ABA3BB}" destId="{5F684757-582C-4583-AFE0-996875EB0AC4}" srcOrd="13" destOrd="0" presId="urn:microsoft.com/office/officeart/2005/8/layout/cycle6"/>
    <dgm:cxn modelId="{5DFF1D81-B8A0-491B-9403-FEAA1A2BFF01}" type="presParOf" srcId="{965120F9-7510-434E-AAE3-D04167ABA3BB}" destId="{36CE7F71-26D8-44B3-B9B7-D07E00DC357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FA1C3-D2A0-4381-BDFE-288A25B936DA}">
      <dsp:nvSpPr>
        <dsp:cNvPr id="0" name=""/>
        <dsp:cNvSpPr/>
      </dsp:nvSpPr>
      <dsp:spPr>
        <a:xfrm>
          <a:off x="2419549" y="2222"/>
          <a:ext cx="2399900" cy="10534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dobe Caslon Pro" panose="0205050205050A020403"/>
              <a:cs typeface="Calibri" pitchFamily="34" charset="0"/>
            </a:rPr>
            <a:t>1. </a:t>
          </a:r>
          <a:r>
            <a:rPr lang="en-US" sz="2800" b="1" kern="1200" dirty="0" err="1">
              <a:latin typeface="Adobe Caslon Pro" panose="0205050205050A020403"/>
              <a:cs typeface="Calibri" pitchFamily="34" charset="0"/>
            </a:rPr>
            <a:t>Estimasi</a:t>
          </a:r>
          <a:endParaRPr lang="id-ID" sz="2800" b="1" kern="1200" dirty="0">
            <a:latin typeface="Adobe Caslon Pro" panose="0205050205050A020403"/>
            <a:cs typeface="Calibri" pitchFamily="34" charset="0"/>
          </a:endParaRPr>
        </a:p>
      </dsp:txBody>
      <dsp:txXfrm>
        <a:off x="2470973" y="53646"/>
        <a:ext cx="2297052" cy="950571"/>
      </dsp:txXfrm>
    </dsp:sp>
    <dsp:sp modelId="{1D91136C-911A-4D2F-BB5F-D79DECB50858}">
      <dsp:nvSpPr>
        <dsp:cNvPr id="0" name=""/>
        <dsp:cNvSpPr/>
      </dsp:nvSpPr>
      <dsp:spPr>
        <a:xfrm>
          <a:off x="1775418" y="682575"/>
          <a:ext cx="4205959" cy="4205959"/>
        </a:xfrm>
        <a:custGeom>
          <a:avLst/>
          <a:gdLst/>
          <a:ahLst/>
          <a:cxnLst/>
          <a:rect l="0" t="0" r="0" b="0"/>
          <a:pathLst>
            <a:path>
              <a:moveTo>
                <a:pt x="3054834" y="227747"/>
              </a:moveTo>
              <a:arcTo wR="2102979" hR="2102979" stAng="17814722" swAng="196631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7DDBF-AA28-4557-8BB8-C45A812C553E}">
      <dsp:nvSpPr>
        <dsp:cNvPr id="0" name=""/>
        <dsp:cNvSpPr/>
      </dsp:nvSpPr>
      <dsp:spPr>
        <a:xfrm>
          <a:off x="4654704" y="1734497"/>
          <a:ext cx="2399900" cy="10534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dobe Caslon Pro" panose="0205050205050A020403"/>
              <a:cs typeface="Calibri" pitchFamily="34" charset="0"/>
            </a:rPr>
            <a:t>2. </a:t>
          </a:r>
          <a:r>
            <a:rPr lang="en-US" sz="2800" b="1" kern="1200" dirty="0" err="1">
              <a:latin typeface="Adobe Caslon Pro" panose="0205050205050A020403"/>
              <a:cs typeface="Calibri" pitchFamily="34" charset="0"/>
            </a:rPr>
            <a:t>Prediksi</a:t>
          </a:r>
          <a:endParaRPr lang="id-ID" sz="2800" b="1" kern="1200" dirty="0">
            <a:latin typeface="Adobe Caslon Pro" panose="0205050205050A020403"/>
            <a:cs typeface="Calibri" pitchFamily="34" charset="0"/>
          </a:endParaRPr>
        </a:p>
      </dsp:txBody>
      <dsp:txXfrm>
        <a:off x="4706128" y="1785921"/>
        <a:ext cx="2297052" cy="950571"/>
      </dsp:txXfrm>
    </dsp:sp>
    <dsp:sp modelId="{DD9BA5DB-6A48-475B-8CFF-14A8EC78B08C}">
      <dsp:nvSpPr>
        <dsp:cNvPr id="0" name=""/>
        <dsp:cNvSpPr/>
      </dsp:nvSpPr>
      <dsp:spPr>
        <a:xfrm>
          <a:off x="1699113" y="1009926"/>
          <a:ext cx="4205959" cy="4205959"/>
        </a:xfrm>
        <a:custGeom>
          <a:avLst/>
          <a:gdLst/>
          <a:ahLst/>
          <a:cxnLst/>
          <a:rect l="0" t="0" r="0" b="0"/>
          <a:pathLst>
            <a:path>
              <a:moveTo>
                <a:pt x="4182202" y="1787767"/>
              </a:moveTo>
              <a:arcTo wR="2102979" hR="2102979" stAng="21082772" swAng="159997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8888A-33EE-424E-90E3-61E52784F128}">
      <dsp:nvSpPr>
        <dsp:cNvPr id="0" name=""/>
        <dsp:cNvSpPr/>
      </dsp:nvSpPr>
      <dsp:spPr>
        <a:xfrm>
          <a:off x="4114801" y="3773755"/>
          <a:ext cx="2624894" cy="10534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dobe Caslon Pro" panose="0205050205050A020403"/>
              <a:cs typeface="Calibri" pitchFamily="34" charset="0"/>
            </a:rPr>
            <a:t>3. </a:t>
          </a:r>
          <a:r>
            <a:rPr lang="en-US" sz="2800" b="1" kern="1200" dirty="0" err="1">
              <a:latin typeface="Adobe Caslon Pro" panose="0205050205050A020403"/>
              <a:cs typeface="Calibri" pitchFamily="34" charset="0"/>
            </a:rPr>
            <a:t>Klasifikasi</a:t>
          </a:r>
          <a:endParaRPr lang="id-ID" sz="2800" b="1" kern="1200" dirty="0">
            <a:latin typeface="Adobe Caslon Pro" panose="0205050205050A020403"/>
            <a:cs typeface="Calibri" pitchFamily="34" charset="0"/>
          </a:endParaRPr>
        </a:p>
      </dsp:txBody>
      <dsp:txXfrm>
        <a:off x="4166225" y="3825179"/>
        <a:ext cx="2522046" cy="950571"/>
      </dsp:txXfrm>
    </dsp:sp>
    <dsp:sp modelId="{E22C771A-FB35-4D4F-B6F4-B7CB32147657}">
      <dsp:nvSpPr>
        <dsp:cNvPr id="0" name=""/>
        <dsp:cNvSpPr/>
      </dsp:nvSpPr>
      <dsp:spPr>
        <a:xfrm>
          <a:off x="1499533" y="948901"/>
          <a:ext cx="4205959" cy="4205959"/>
        </a:xfrm>
        <a:custGeom>
          <a:avLst/>
          <a:gdLst/>
          <a:ahLst/>
          <a:cxnLst/>
          <a:rect l="0" t="0" r="0" b="0"/>
          <a:pathLst>
            <a:path>
              <a:moveTo>
                <a:pt x="3211204" y="3890257"/>
              </a:moveTo>
              <a:arcTo wR="2102979" hR="2102979" stAng="3491909" swAng="381616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06E50-C35E-4EF5-9EFB-005093727407}">
      <dsp:nvSpPr>
        <dsp:cNvPr id="0" name=""/>
        <dsp:cNvSpPr/>
      </dsp:nvSpPr>
      <dsp:spPr>
        <a:xfrm>
          <a:off x="478244" y="3773761"/>
          <a:ext cx="2624894" cy="10534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dobe Caslon Pro" panose="0205050205050A020403"/>
              <a:cs typeface="Calibri" pitchFamily="34" charset="0"/>
            </a:rPr>
            <a:t>4. </a:t>
          </a:r>
          <a:r>
            <a:rPr lang="en-US" sz="2800" b="1" kern="1200" dirty="0" err="1">
              <a:latin typeface="Adobe Caslon Pro" panose="0205050205050A020403"/>
              <a:cs typeface="Calibri" pitchFamily="34" charset="0"/>
            </a:rPr>
            <a:t>Klasterisasi</a:t>
          </a:r>
          <a:endParaRPr lang="id-ID" sz="2800" b="1" kern="1200" dirty="0">
            <a:latin typeface="Adobe Caslon Pro" panose="0205050205050A020403"/>
            <a:cs typeface="Calibri" pitchFamily="34" charset="0"/>
          </a:endParaRPr>
        </a:p>
      </dsp:txBody>
      <dsp:txXfrm>
        <a:off x="529668" y="3825185"/>
        <a:ext cx="2522046" cy="950571"/>
      </dsp:txXfrm>
    </dsp:sp>
    <dsp:sp modelId="{1F0C0026-3CC9-4865-B0BC-FC7DBCF64595}">
      <dsp:nvSpPr>
        <dsp:cNvPr id="0" name=""/>
        <dsp:cNvSpPr/>
      </dsp:nvSpPr>
      <dsp:spPr>
        <a:xfrm>
          <a:off x="1331329" y="1056794"/>
          <a:ext cx="4205959" cy="4205959"/>
        </a:xfrm>
        <a:custGeom>
          <a:avLst/>
          <a:gdLst/>
          <a:ahLst/>
          <a:cxnLst/>
          <a:rect l="0" t="0" r="0" b="0"/>
          <a:pathLst>
            <a:path>
              <a:moveTo>
                <a:pt x="88713" y="2707342"/>
              </a:moveTo>
              <a:arcTo wR="2102979" hR="2102979" stAng="9797916" swAng="162688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50479-4B3B-486D-B2F7-C4FEA2528E10}">
      <dsp:nvSpPr>
        <dsp:cNvPr id="0" name=""/>
        <dsp:cNvSpPr/>
      </dsp:nvSpPr>
      <dsp:spPr>
        <a:xfrm>
          <a:off x="197405" y="1716358"/>
          <a:ext cx="2399900" cy="105341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dobe Caslon Pro" panose="0205050205050A020403"/>
              <a:cs typeface="Calibri" pitchFamily="34" charset="0"/>
            </a:rPr>
            <a:t>5. </a:t>
          </a:r>
          <a:r>
            <a:rPr lang="en-US" sz="2800" b="1" kern="1200" dirty="0" err="1">
              <a:latin typeface="Adobe Caslon Pro" panose="0205050205050A020403"/>
              <a:cs typeface="Calibri" pitchFamily="34" charset="0"/>
            </a:rPr>
            <a:t>Asosiasi</a:t>
          </a:r>
          <a:endParaRPr lang="id-ID" sz="2800" b="1" kern="1200" dirty="0">
            <a:latin typeface="Adobe Caslon Pro" panose="0205050205050A020403"/>
            <a:cs typeface="Calibri" pitchFamily="34" charset="0"/>
          </a:endParaRPr>
        </a:p>
      </dsp:txBody>
      <dsp:txXfrm>
        <a:off x="248829" y="1767782"/>
        <a:ext cx="2297052" cy="950571"/>
      </dsp:txXfrm>
    </dsp:sp>
    <dsp:sp modelId="{36CE7F71-26D8-44B3-B9B7-D07E00DC3575}">
      <dsp:nvSpPr>
        <dsp:cNvPr id="0" name=""/>
        <dsp:cNvSpPr/>
      </dsp:nvSpPr>
      <dsp:spPr>
        <a:xfrm>
          <a:off x="1269032" y="676822"/>
          <a:ext cx="4205959" cy="4205959"/>
        </a:xfrm>
        <a:custGeom>
          <a:avLst/>
          <a:gdLst/>
          <a:ahLst/>
          <a:cxnLst/>
          <a:rect l="0" t="0" r="0" b="0"/>
          <a:pathLst>
            <a:path>
              <a:moveTo>
                <a:pt x="294714" y="1029341"/>
              </a:moveTo>
              <a:arcTo wR="2102979" hR="2102979" stAng="12641957" swAng="192285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13E8F-7DCC-452D-AB00-370ADDC6932E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62EC9-A828-4819-A008-B2DED61973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569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5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50" charset="-128"/>
                <a:cs typeface="+mn-cs"/>
              </a:rPr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5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d-ID" altLang="ja-JP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50" charset="-128"/>
                <a:cs typeface="+mn-cs"/>
              </a:rPr>
              <a:t>Object-Oriented Programming</a:t>
            </a:r>
            <a:endParaRPr kumimoji="1" lang="en-US" altLang="ja-JP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5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50" charset="-128"/>
                <a:cs typeface="+mn-cs"/>
              </a:rPr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5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C9D2B2-F8A0-41B1-8482-D108E1D20E7F}" type="slidenum">
              <a:rPr kumimoji="1" lang="en-US" altLang="ja-JP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50" charset="-128"/>
                <a:cs typeface="+mn-cs"/>
              </a:rPr>
              <a:pPr marL="0" marR="0" lvl="0" indent="0" algn="r" defTabSz="95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6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5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50" charset="-128"/>
                <a:cs typeface="+mn-cs"/>
              </a:rPr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5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d-ID" altLang="ja-JP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50" charset="-128"/>
                <a:cs typeface="+mn-cs"/>
              </a:rPr>
              <a:t>Object-Oriented Programming</a:t>
            </a:r>
            <a:endParaRPr kumimoji="1" lang="en-US" altLang="ja-JP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5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50" charset="-128"/>
                <a:cs typeface="+mn-cs"/>
              </a:rPr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5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C9D2B2-F8A0-41B1-8482-D108E1D20E7F}" type="slidenum">
              <a:rPr kumimoji="1" lang="en-US" altLang="ja-JP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50" charset="-128"/>
                <a:cs typeface="+mn-cs"/>
              </a:rPr>
              <a:pPr marL="0" marR="0" lvl="0" indent="0" algn="r" defTabSz="95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8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ED55-66D1-4BA6-AF63-66F19D1B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99C36-CE5D-4821-988D-14DD9FA34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0C9A-E7B8-45CB-B474-5C749C4E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38CA9-F48B-480A-9C19-037D4A3C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B34CA-A662-481D-9246-301A07F3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74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92E7-E133-45CB-B795-789C37F3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C748-D1B7-48AD-81E2-4899F77EF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5EC0B-6C01-4FE9-B2C4-E8DF22BC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865F-C423-4A15-99FE-6EDFD9A7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117A1-6FCF-4101-83C3-CCB2208B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66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F1826-973F-4698-9A4B-3F43DC59E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8412C-5105-483C-B007-4F93DC0E9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21763-F99A-4A19-B475-9AEF88E8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5411-D725-4DBA-9C4A-0E0F9AA5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BA4C-3368-4FE1-AC98-195D2C71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234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E4FD-E8D1-4D96-A2C1-6F61EFE6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123468"/>
            <a:ext cx="11342451" cy="878855"/>
          </a:xfrm>
        </p:spPr>
        <p:txBody>
          <a:bodyPr/>
          <a:lstStyle>
            <a:lvl1pPr>
              <a:defRPr>
                <a:latin typeface="Adobe Caslon Pro Bold" panose="0205070206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1F4B-D4E2-43AF-8E1B-F392B052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081454"/>
            <a:ext cx="11342451" cy="5406897"/>
          </a:xfrm>
        </p:spPr>
        <p:txBody>
          <a:bodyPr>
            <a:normAutofit/>
          </a:bodyPr>
          <a:lstStyle>
            <a:lvl1pPr algn="just">
              <a:defRPr sz="3200">
                <a:latin typeface="Adobe Caslon Pro" panose="0205050205050A020403" pitchFamily="18" charset="0"/>
              </a:defRPr>
            </a:lvl1pPr>
            <a:lvl2pPr algn="just">
              <a:defRPr sz="2800">
                <a:latin typeface="Adobe Caslon Pro" panose="0205050205050A020403" pitchFamily="18" charset="0"/>
              </a:defRPr>
            </a:lvl2pPr>
            <a:lvl3pPr algn="just">
              <a:defRPr sz="2400">
                <a:latin typeface="Adobe Caslon Pro" panose="0205050205050A020403" pitchFamily="18" charset="0"/>
              </a:defRPr>
            </a:lvl3pPr>
            <a:lvl4pPr algn="just">
              <a:defRPr sz="2000">
                <a:latin typeface="Adobe Caslon Pro" panose="0205050205050A020403" pitchFamily="18" charset="0"/>
              </a:defRPr>
            </a:lvl4pPr>
            <a:lvl5pPr algn="just">
              <a:defRPr sz="20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D40E6-148C-498D-B1C4-F9A18A633F04}"/>
              </a:ext>
            </a:extLst>
          </p:cNvPr>
          <p:cNvSpPr txBox="1"/>
          <p:nvPr userDrawn="1"/>
        </p:nvSpPr>
        <p:spPr>
          <a:xfrm>
            <a:off x="9484469" y="6517528"/>
            <a:ext cx="2255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Caslon Pro" panose="0205050205050A020403" pitchFamily="18" charset="0"/>
              </a:rPr>
              <a:t>Fitri Ayuning Tyas, </a:t>
            </a:r>
            <a:r>
              <a:rPr lang="en-US" sz="1400" dirty="0" err="1">
                <a:latin typeface="Adobe Caslon Pro" panose="0205050205050A020403" pitchFamily="18" charset="0"/>
              </a:rPr>
              <a:t>M.Kom</a:t>
            </a:r>
            <a:r>
              <a:rPr lang="en-US" sz="1400" dirty="0">
                <a:latin typeface="Adobe Caslon Pro" panose="0205050205050A020403" pitchFamily="18" charset="0"/>
              </a:rPr>
              <a:t>.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418C3-0480-4A3A-89B7-4766AB2F69C6}"/>
              </a:ext>
            </a:extLst>
          </p:cNvPr>
          <p:cNvSpPr txBox="1"/>
          <p:nvPr userDrawn="1"/>
        </p:nvSpPr>
        <p:spPr>
          <a:xfrm>
            <a:off x="389105" y="6550223"/>
            <a:ext cx="2278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dobe Caslon Pro" panose="0205050205050A020403" pitchFamily="18" charset="0"/>
              </a:rPr>
              <a:t>Data Mining </a:t>
            </a:r>
            <a:r>
              <a:rPr lang="en-US" sz="1400" dirty="0">
                <a:latin typeface="Adobe Caslon Pro" panose="0205050205050A020403" pitchFamily="18" charset="0"/>
              </a:rPr>
              <a:t>&amp; </a:t>
            </a:r>
            <a:r>
              <a:rPr lang="en-US" sz="1400" dirty="0" err="1">
                <a:latin typeface="Adobe Caslon Pro" panose="0205050205050A020403" pitchFamily="18" charset="0"/>
              </a:rPr>
              <a:t>Wirehouse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3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C183-E0DB-4884-9F3F-1B672648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85CFB-A534-4623-8D15-85FC9412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154BF-1FDF-46BD-8A8D-39FC9330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A830-6387-40BE-9D10-DEB75773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AD411-34D2-4A4D-8B5B-275158D6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748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6FA0-9454-4431-A5F2-D1561DE9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0475-5679-4D03-8360-6A27B002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1A0C4-E97B-4962-AA1F-B1211385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7C2D2-D338-434D-9A15-0CF4EC3D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35F0E-9E02-4322-ABE6-F343D135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42AB1-ECCC-4013-830E-A8AFCDF1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58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D1ED-53DE-4607-96FF-EED8B11B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F9F7-5264-43BA-BC7A-0679016C7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70F41-1299-465B-89E2-216180362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587B0-38AB-4A87-9E41-E92B5B6C5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5CCF4-DE7F-4656-9F33-F2DCA2451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5420E-A5C5-4619-9B34-2D82CA45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F7AEE-DCD3-4549-A3D3-F6B109B9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BE6CE-AB85-4B0B-A919-36194288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15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55E4-628A-4ECA-86C6-11365B02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7EAA8-1AC4-4EF7-B054-FE0C4919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ED14D-97A5-494B-B625-A52A8779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4C7FA-63AB-407B-A71F-AF5511D3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55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04348-92B0-4828-AAB8-0A0198BF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2B1F7-AB69-41CF-AC9A-B6F83309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450F3-CD8D-4A65-956D-71B7610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471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1EA9-FE19-4B06-AFBC-C511F006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AEA88-413C-4E9D-9FE8-208EF739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205B6-DB41-45C1-A8C4-84EC2B6AF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5E0BE-4D01-47CE-9BE3-F8F12EE3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22A19-35FB-4090-B535-0A9AA0A2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DB1C2-3B70-43A5-B713-9425E6D0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58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1F22-9E23-41DA-8263-C077D558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7F815-20A4-4AC5-9D21-9F855E924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C43E2-3334-4697-A33A-FAD58DF71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84551-92CA-41AF-905A-852F63FF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AD4F-0B4F-4B0A-8708-F53FE1BC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ACC48-5E52-4235-9A34-7A1C2166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2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5760-F66B-4CD7-BB5F-8C43FF25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3004-2554-4226-AF19-7B45E377D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C27A-E7C7-4DF0-A7AD-C8B9D8A27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E6DF1-F20E-4703-A18D-41B642AC8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6B277-08C3-4455-BD74-802D3AEB9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57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dobe Caslon Pro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6393742-DB8B-4B9D-9AD8-4F015948B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386" y="5170086"/>
            <a:ext cx="4053724" cy="535545"/>
          </a:xfrm>
        </p:spPr>
        <p:txBody>
          <a:bodyPr anchor="ctr">
            <a:noAutofit/>
          </a:bodyPr>
          <a:lstStyle/>
          <a:p>
            <a:pPr algn="l"/>
            <a:r>
              <a:rPr lang="en-US" sz="2000" dirty="0" err="1">
                <a:latin typeface="Adobe Caslon Pro"/>
              </a:rPr>
              <a:t>tyas_fa</a:t>
            </a:r>
            <a:r>
              <a:rPr lang="id-ID" sz="2000" dirty="0">
                <a:latin typeface="Adobe Caslon Pro"/>
              </a:rPr>
              <a:t>@</a:t>
            </a:r>
            <a:r>
              <a:rPr lang="en-US" sz="2000" dirty="0">
                <a:latin typeface="Adobe Caslon Pro"/>
              </a:rPr>
              <a:t>umbs.ac.id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61111-C2C2-4986-A1EA-A03881FC2A3E}"/>
              </a:ext>
            </a:extLst>
          </p:cNvPr>
          <p:cNvSpPr txBox="1"/>
          <p:nvPr/>
        </p:nvSpPr>
        <p:spPr>
          <a:xfrm>
            <a:off x="794792" y="685816"/>
            <a:ext cx="1054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PERAN DATA MINING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29ED1E-8DD0-4C5A-855E-F2214561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4" y="5145760"/>
            <a:ext cx="531913" cy="531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A0935-1FC3-4036-928D-D34F4BAFC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5577238"/>
            <a:ext cx="632065" cy="6320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7A19A2-C56F-4363-B616-5C2FA79F2490}"/>
              </a:ext>
            </a:extLst>
          </p:cNvPr>
          <p:cNvSpPr txBox="1"/>
          <p:nvPr/>
        </p:nvSpPr>
        <p:spPr>
          <a:xfrm>
            <a:off x="1026094" y="5715875"/>
            <a:ext cx="4077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d-ID" sz="2000" dirty="0">
                <a:latin typeface="Adobe Caslon Pro"/>
              </a:rPr>
              <a:t>081804767700</a:t>
            </a:r>
            <a:r>
              <a:rPr lang="en-US" sz="2000" dirty="0">
                <a:latin typeface="Adobe Caslon Pro"/>
              </a:rPr>
              <a:t> (Telegram only)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8B5DAC-261C-4334-B929-DC1868D77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6" y="4728197"/>
            <a:ext cx="435231" cy="4352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F0116A-485A-4243-B4A6-1A977D3C5EF6}"/>
              </a:ext>
            </a:extLst>
          </p:cNvPr>
          <p:cNvSpPr txBox="1"/>
          <p:nvPr/>
        </p:nvSpPr>
        <p:spPr>
          <a:xfrm>
            <a:off x="1040386" y="4745756"/>
            <a:ext cx="4053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www.tyas-tamimy.com</a:t>
            </a:r>
            <a:endParaRPr lang="id-ID" sz="2000" dirty="0">
              <a:latin typeface="Adobe Caslon Pr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8319B1-9F65-47A7-9328-BE17CE2EC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8" y="6039230"/>
            <a:ext cx="685722" cy="6857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B7090E-D0C7-4AF1-BECB-AAD2CDDC5A0F}"/>
              </a:ext>
            </a:extLst>
          </p:cNvPr>
          <p:cNvSpPr txBox="1"/>
          <p:nvPr/>
        </p:nvSpPr>
        <p:spPr>
          <a:xfrm>
            <a:off x="1049814" y="6182036"/>
            <a:ext cx="2654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Tyas </a:t>
            </a:r>
            <a:r>
              <a:rPr lang="en-US" sz="2000" dirty="0" err="1">
                <a:latin typeface="Adobe Caslon Pro"/>
              </a:rPr>
              <a:t>Tamimy</a:t>
            </a:r>
            <a:endParaRPr lang="en-US" sz="2000" dirty="0">
              <a:latin typeface="Adobe Caslon Pr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5048F-B0C1-4588-9962-8504A56E277F}"/>
              </a:ext>
            </a:extLst>
          </p:cNvPr>
          <p:cNvSpPr txBox="1"/>
          <p:nvPr/>
        </p:nvSpPr>
        <p:spPr>
          <a:xfrm>
            <a:off x="7410793" y="6276112"/>
            <a:ext cx="43329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 err="1">
                <a:latin typeface="Adobe Caslon Pro"/>
              </a:rPr>
              <a:t>Referensi</a:t>
            </a:r>
            <a:r>
              <a:rPr lang="en-US" sz="1600" dirty="0">
                <a:latin typeface="Adobe Caslon Pro"/>
              </a:rPr>
              <a:t> </a:t>
            </a:r>
            <a:r>
              <a:rPr lang="en-US" sz="1600" dirty="0" err="1">
                <a:latin typeface="Adobe Caslon Pro"/>
              </a:rPr>
              <a:t>utama</a:t>
            </a:r>
            <a:r>
              <a:rPr lang="en-US" sz="1600" dirty="0">
                <a:latin typeface="Adobe Caslon Pro"/>
              </a:rPr>
              <a:t>: romisatriawahono.net/dm/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7AD5A-F379-FC06-6570-564C046AC569}"/>
              </a:ext>
            </a:extLst>
          </p:cNvPr>
          <p:cNvSpPr txBox="1"/>
          <p:nvPr/>
        </p:nvSpPr>
        <p:spPr>
          <a:xfrm>
            <a:off x="3979909" y="2877970"/>
            <a:ext cx="4232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dobe Caslon Pro"/>
              </a:rPr>
              <a:t>Fitri Ayuning Tyas, </a:t>
            </a:r>
            <a:r>
              <a:rPr lang="en-US" sz="2400" b="1" dirty="0" err="1">
                <a:latin typeface="Adobe Caslon Pro"/>
              </a:rPr>
              <a:t>M.Kom</a:t>
            </a:r>
            <a:r>
              <a:rPr lang="en-US" sz="2400" b="1" dirty="0">
                <a:latin typeface="Adobe Caslon Pro"/>
              </a:rPr>
              <a:t>.</a:t>
            </a:r>
            <a:endParaRPr lang="id-ID" sz="2400" b="1" dirty="0"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92741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31EC-9EC4-9AD9-F615-28E0EF50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D7A61-EC19-5718-C88E-58A5CB5C5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klasifikasi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regresi</a:t>
            </a:r>
            <a:r>
              <a:rPr lang="en-ID" dirty="0"/>
              <a:t>:</a:t>
            </a:r>
          </a:p>
          <a:p>
            <a:r>
              <a:rPr lang="en-ID" dirty="0"/>
              <a:t>Kita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model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kehadiran</a:t>
            </a:r>
            <a:r>
              <a:rPr lang="en-ID" dirty="0"/>
              <a:t>.</a:t>
            </a:r>
          </a:p>
          <a:p>
            <a:r>
              <a:rPr lang="en-ID" dirty="0"/>
              <a:t>Pola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yang </a:t>
            </a:r>
            <a:r>
              <a:rPr lang="en-ID" dirty="0" err="1"/>
              <a:t>kehadirannya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.</a:t>
            </a:r>
          </a:p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b="1" dirty="0" err="1"/>
              <a:t>pola</a:t>
            </a:r>
            <a:r>
              <a:rPr lang="en-ID" b="1" dirty="0"/>
              <a:t> </a:t>
            </a:r>
            <a:r>
              <a:rPr lang="en-ID" b="1" dirty="0" err="1"/>
              <a:t>korelasi</a:t>
            </a:r>
            <a:r>
              <a:rPr lang="en-ID" b="1" dirty="0"/>
              <a:t>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kehadiran</a:t>
            </a:r>
            <a:r>
              <a:rPr lang="en-ID" b="1" dirty="0"/>
              <a:t> dan </a:t>
            </a:r>
            <a:r>
              <a:rPr lang="en-ID" b="1" dirty="0" err="1"/>
              <a:t>nilai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kasat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b="1" dirty="0" err="1"/>
              <a:t>diungkap</a:t>
            </a:r>
            <a:r>
              <a:rPr lang="en-ID" b="1" dirty="0"/>
              <a:t> </a:t>
            </a:r>
            <a:r>
              <a:rPr lang="en-ID" b="1" dirty="0" err="1"/>
              <a:t>melalui</a:t>
            </a:r>
            <a:r>
              <a:rPr lang="en-ID" b="1" dirty="0"/>
              <a:t> </a:t>
            </a:r>
            <a:r>
              <a:rPr lang="en-ID" b="1" dirty="0" err="1"/>
              <a:t>eksplorasi</a:t>
            </a:r>
            <a:r>
              <a:rPr lang="en-ID" b="1" dirty="0"/>
              <a:t> data dan </a:t>
            </a:r>
            <a:r>
              <a:rPr lang="en-ID" b="1" dirty="0" err="1"/>
              <a:t>teknik</a:t>
            </a:r>
            <a:r>
              <a:rPr lang="en-ID" b="1" dirty="0"/>
              <a:t> data mining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567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52402"/>
            <a:ext cx="8515350" cy="685799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id-ID" b="1" dirty="0"/>
              <a:t>Peran Utama Data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067300" y="6695790"/>
            <a:ext cx="2057400" cy="16221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546E0E4-908A-4724-B308-E4F6AE4FA0DD}" type="slidenum">
              <a:rPr kumimoji="1" lang="en-US" smtClean="0">
                <a:ea typeface="ＭＳ Ｐゴシック" pitchFamily="5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ＭＳ Ｐゴシック" pitchFamily="50" charset="-12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438400" y="1331646"/>
          <a:ext cx="7239000" cy="493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3C42F7-10A8-4EC2-9974-A5A52E53C2F9}"/>
              </a:ext>
            </a:extLst>
          </p:cNvPr>
          <p:cNvSpPr txBox="1"/>
          <p:nvPr/>
        </p:nvSpPr>
        <p:spPr>
          <a:xfrm>
            <a:off x="4191000" y="407509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id-ID" sz="3200" i="1" dirty="0">
                <a:solidFill>
                  <a:prstClr val="black"/>
                </a:solidFill>
                <a:latin typeface="Adobe Caslon Pro" panose="0205050205050A020403"/>
                <a:ea typeface="ＭＳ Ｐゴシック" pitchFamily="50" charset="-128"/>
              </a:rPr>
              <a:t>Data Mining </a:t>
            </a:r>
            <a:r>
              <a:rPr kumimoji="1" lang="id-ID" sz="3200" i="1" dirty="0" err="1">
                <a:solidFill>
                  <a:prstClr val="black"/>
                </a:solidFill>
                <a:latin typeface="Adobe Caslon Pro" panose="0205050205050A020403"/>
                <a:ea typeface="ＭＳ Ｐゴシック" pitchFamily="50" charset="-128"/>
              </a:rPr>
              <a:t>Roles</a:t>
            </a:r>
            <a:endParaRPr kumimoji="1" lang="id-ID" sz="3200" i="1" dirty="0">
              <a:solidFill>
                <a:prstClr val="black"/>
              </a:solidFill>
              <a:latin typeface="Adobe Caslon Pro" panose="0205050205050A020403"/>
              <a:ea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id-ID" sz="2000" i="1" dirty="0">
                <a:solidFill>
                  <a:prstClr val="black"/>
                </a:solidFill>
                <a:latin typeface="Adobe Caslon Pro" panose="0205050205050A020403"/>
                <a:ea typeface="ＭＳ Ｐゴシック" pitchFamily="50" charset="-128"/>
              </a:rPr>
              <a:t>(</a:t>
            </a:r>
            <a:r>
              <a:rPr kumimoji="1" lang="id-ID" sz="2000" i="1" dirty="0" err="1">
                <a:solidFill>
                  <a:prstClr val="black"/>
                </a:solidFill>
                <a:latin typeface="Adobe Caslon Pro" panose="0205050205050A020403"/>
                <a:ea typeface="ＭＳ Ｐゴシック" pitchFamily="50" charset="-128"/>
              </a:rPr>
              <a:t>Larose</a:t>
            </a:r>
            <a:r>
              <a:rPr kumimoji="1" lang="id-ID" sz="2000" i="1" dirty="0">
                <a:solidFill>
                  <a:prstClr val="black"/>
                </a:solidFill>
                <a:latin typeface="Adobe Caslon Pro" panose="0205050205050A020403"/>
                <a:ea typeface="ＭＳ Ｐゴシック" pitchFamily="50" charset="-128"/>
              </a:rPr>
              <a:t>, 2005)</a:t>
            </a:r>
            <a:endParaRPr kumimoji="1" lang="en-US" sz="4400" i="1" dirty="0">
              <a:solidFill>
                <a:prstClr val="black"/>
              </a:solidFill>
              <a:latin typeface="Adobe Caslon Pro" panose="0205050205050A020403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5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435" y="1389370"/>
            <a:ext cx="10841318" cy="562103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rgbClr val="C00000"/>
                </a:solidFill>
              </a:rPr>
              <a:t>Estimation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id-ID" sz="2400" dirty="0"/>
              <a:t>(Estimasi):</a:t>
            </a:r>
            <a:br>
              <a:rPr lang="en-US" sz="2400" dirty="0"/>
            </a:br>
            <a:r>
              <a:rPr lang="id-ID" sz="2000" dirty="0">
                <a:solidFill>
                  <a:srgbClr val="0070C0"/>
                </a:solidFill>
              </a:rPr>
              <a:t>Linear Regression</a:t>
            </a:r>
            <a:r>
              <a:rPr lang="en-US" sz="2000" dirty="0">
                <a:solidFill>
                  <a:srgbClr val="0070C0"/>
                </a:solidFill>
              </a:rPr>
              <a:t> (LR)</a:t>
            </a:r>
            <a:r>
              <a:rPr lang="id-ID" sz="2000" dirty="0"/>
              <a:t>, </a:t>
            </a:r>
            <a:r>
              <a:rPr lang="id-ID" sz="2000" dirty="0">
                <a:solidFill>
                  <a:srgbClr val="0070C0"/>
                </a:solidFill>
              </a:rPr>
              <a:t>Neural Networ</a:t>
            </a:r>
            <a:r>
              <a:rPr lang="en-US" sz="2000" dirty="0">
                <a:solidFill>
                  <a:srgbClr val="0070C0"/>
                </a:solidFill>
              </a:rPr>
              <a:t>k (NN)</a:t>
            </a:r>
            <a:r>
              <a:rPr lang="id-ID" sz="2000" dirty="0"/>
              <a:t>, </a:t>
            </a:r>
            <a:r>
              <a:rPr lang="en-US" sz="2000" dirty="0"/>
              <a:t>Deep Learning (DL), </a:t>
            </a:r>
            <a:r>
              <a:rPr lang="id-ID" sz="2000" dirty="0"/>
              <a:t>Support Vector Machine</a:t>
            </a:r>
            <a:r>
              <a:rPr lang="en-US" sz="2000" dirty="0"/>
              <a:t> (SVM), Generalized Linear Model (GLM), </a:t>
            </a:r>
            <a:r>
              <a:rPr lang="id-ID" sz="2000" dirty="0"/>
              <a:t>etc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rgbClr val="C00000"/>
                </a:solidFill>
              </a:rPr>
              <a:t>Forecasting </a:t>
            </a:r>
            <a:r>
              <a:rPr lang="id-ID" sz="2400" dirty="0"/>
              <a:t>(Prediksi/Peramalan):</a:t>
            </a:r>
            <a:br>
              <a:rPr lang="en-US" sz="2400" dirty="0"/>
            </a:br>
            <a:r>
              <a:rPr lang="id-ID" sz="2000" dirty="0">
                <a:solidFill>
                  <a:srgbClr val="0070C0"/>
                </a:solidFill>
              </a:rPr>
              <a:t>Linear Regression</a:t>
            </a:r>
            <a:r>
              <a:rPr lang="en-US" sz="2000" dirty="0">
                <a:solidFill>
                  <a:srgbClr val="0070C0"/>
                </a:solidFill>
              </a:rPr>
              <a:t> (LR)</a:t>
            </a:r>
            <a:r>
              <a:rPr lang="id-ID" sz="2000" dirty="0"/>
              <a:t>, </a:t>
            </a:r>
            <a:r>
              <a:rPr lang="id-ID" sz="2000" dirty="0">
                <a:solidFill>
                  <a:srgbClr val="0070C0"/>
                </a:solidFill>
              </a:rPr>
              <a:t>Neural Networ</a:t>
            </a:r>
            <a:r>
              <a:rPr lang="en-US" sz="2000" dirty="0">
                <a:solidFill>
                  <a:srgbClr val="0070C0"/>
                </a:solidFill>
              </a:rPr>
              <a:t>k (NN)</a:t>
            </a:r>
            <a:r>
              <a:rPr lang="id-ID" sz="2000" dirty="0"/>
              <a:t>, </a:t>
            </a:r>
            <a:r>
              <a:rPr lang="en-US" sz="2000" dirty="0"/>
              <a:t>Deep Learning (DL), </a:t>
            </a:r>
            <a:r>
              <a:rPr lang="id-ID" sz="2000" dirty="0"/>
              <a:t>Support Vector Machine</a:t>
            </a:r>
            <a:r>
              <a:rPr lang="en-US" sz="2000" dirty="0"/>
              <a:t> (SVM), Generalized Linear Model (GLM), </a:t>
            </a:r>
            <a:r>
              <a:rPr lang="id-ID" sz="2000" dirty="0"/>
              <a:t>etc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rgbClr val="C00000"/>
                </a:solidFill>
              </a:rPr>
              <a:t>Classification </a:t>
            </a:r>
            <a:r>
              <a:rPr lang="id-ID" sz="2400" dirty="0"/>
              <a:t>(Klasifikasi):</a:t>
            </a:r>
            <a:br>
              <a:rPr lang="en-US" sz="2400" dirty="0"/>
            </a:br>
            <a:r>
              <a:rPr lang="en-US" sz="2000" dirty="0">
                <a:solidFill>
                  <a:srgbClr val="0070C0"/>
                </a:solidFill>
              </a:rPr>
              <a:t>Decision Tree </a:t>
            </a:r>
            <a:r>
              <a:rPr lang="en-US" sz="2000" dirty="0"/>
              <a:t>(</a:t>
            </a:r>
            <a:r>
              <a:rPr lang="id-ID" sz="2000" dirty="0"/>
              <a:t>CART, ID3, </a:t>
            </a:r>
            <a:r>
              <a:rPr lang="id-ID" sz="2000" dirty="0">
                <a:solidFill>
                  <a:srgbClr val="00B050"/>
                </a:solidFill>
              </a:rPr>
              <a:t>C4.5,</a:t>
            </a:r>
            <a:r>
              <a:rPr lang="id-ID" sz="2000" dirty="0"/>
              <a:t> </a:t>
            </a:r>
            <a:r>
              <a:rPr lang="en-US" sz="2000" dirty="0"/>
              <a:t>Credal DT, Credal C4.5, Adaptative Credal C4.5), </a:t>
            </a:r>
            <a:r>
              <a:rPr lang="id-ID" sz="2000" dirty="0"/>
              <a:t>Naive Bayes</a:t>
            </a:r>
            <a:r>
              <a:rPr lang="en-US" sz="2000" dirty="0"/>
              <a:t> (NB)</a:t>
            </a:r>
            <a:r>
              <a:rPr lang="id-ID" sz="2000" dirty="0"/>
              <a:t>, K-Nearest Neighbor</a:t>
            </a:r>
            <a:r>
              <a:rPr lang="en-US" sz="2000" dirty="0"/>
              <a:t> (</a:t>
            </a:r>
            <a:r>
              <a:rPr lang="en-US" sz="2000" dirty="0" err="1"/>
              <a:t>kNN</a:t>
            </a:r>
            <a:r>
              <a:rPr lang="en-US" sz="2000" dirty="0"/>
              <a:t>)</a:t>
            </a:r>
            <a:r>
              <a:rPr lang="id-ID" sz="2000" dirty="0"/>
              <a:t>, Linear Discriminant Analysis</a:t>
            </a:r>
            <a:r>
              <a:rPr lang="en-US" sz="2000" dirty="0"/>
              <a:t> (LDA)</a:t>
            </a:r>
            <a:r>
              <a:rPr lang="id-ID" sz="2000" dirty="0"/>
              <a:t>, </a:t>
            </a:r>
            <a:r>
              <a:rPr lang="en-US" sz="2000" dirty="0"/>
              <a:t>Logistic Regression (</a:t>
            </a:r>
            <a:r>
              <a:rPr lang="en-US" sz="2000" dirty="0" err="1"/>
              <a:t>LogR</a:t>
            </a:r>
            <a:r>
              <a:rPr lang="en-US" sz="2000" dirty="0"/>
              <a:t>), </a:t>
            </a:r>
            <a:r>
              <a:rPr lang="id-ID" sz="2000" dirty="0"/>
              <a:t>etc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rgbClr val="C00000"/>
                </a:solidFill>
              </a:rPr>
              <a:t>Clustering </a:t>
            </a:r>
            <a:r>
              <a:rPr lang="id-ID" sz="2400" dirty="0"/>
              <a:t>(Klastering):</a:t>
            </a:r>
            <a:br>
              <a:rPr lang="en-US" sz="2400" dirty="0"/>
            </a:br>
            <a:r>
              <a:rPr lang="id-ID" sz="2000" dirty="0">
                <a:solidFill>
                  <a:srgbClr val="0070C0"/>
                </a:solidFill>
              </a:rPr>
              <a:t>K-Means</a:t>
            </a:r>
            <a:r>
              <a:rPr lang="id-ID" sz="2000" dirty="0"/>
              <a:t>, K-Medoids, Self-Organizing Map (SOM), Fuzzy C-Means</a:t>
            </a:r>
            <a:r>
              <a:rPr lang="en-US" sz="2000" dirty="0"/>
              <a:t> (FCM)</a:t>
            </a:r>
            <a:r>
              <a:rPr lang="id-ID" sz="2000" dirty="0"/>
              <a:t>, etc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rgbClr val="C00000"/>
                </a:solidFill>
              </a:rPr>
              <a:t>Association </a:t>
            </a:r>
            <a:r>
              <a:rPr lang="id-ID" sz="2400" dirty="0"/>
              <a:t>(Asosiasi):</a:t>
            </a:r>
            <a:br>
              <a:rPr lang="en-US" sz="2400" dirty="0"/>
            </a:br>
            <a:r>
              <a:rPr lang="id-ID" sz="2000" dirty="0">
                <a:solidFill>
                  <a:srgbClr val="0070C0"/>
                </a:solidFill>
              </a:rPr>
              <a:t>FP-Growth</a:t>
            </a:r>
            <a:r>
              <a:rPr lang="id-ID" sz="2000" dirty="0"/>
              <a:t>, A Priori, </a:t>
            </a:r>
            <a:r>
              <a:rPr lang="id-ID" sz="2000" dirty="0">
                <a:solidFill>
                  <a:srgbClr val="0070C0"/>
                </a:solidFill>
              </a:rPr>
              <a:t>Coefficient of Correlation</a:t>
            </a:r>
            <a:r>
              <a:rPr lang="en-US" sz="2000" dirty="0"/>
              <a:t>, Chi Square, </a:t>
            </a:r>
            <a:r>
              <a:rPr lang="id-ID" sz="2000" dirty="0" err="1"/>
              <a:t>etc</a:t>
            </a:r>
            <a:endParaRPr lang="id-ID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Metode</a:t>
            </a:r>
            <a:r>
              <a:rPr lang="id-ID" b="1" dirty="0"/>
              <a:t> Data Mining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067300" y="6695790"/>
            <a:ext cx="2057400" cy="16221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546E0E4-908A-4724-B308-E4F6AE4FA0DD}" type="slidenum">
              <a:rPr kumimoji="1" lang="en-US" smtClean="0">
                <a:ea typeface="ＭＳ Ｐゴシック" pitchFamily="5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3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87DC-4F91-5624-6873-4CA77128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Estimasi</a:t>
            </a:r>
            <a:endParaRPr lang="en-ID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8964D-6617-5CE5-D787-B1D6CD14C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Dalam </a:t>
            </a:r>
            <a:r>
              <a:rPr lang="en-ID" dirty="0" err="1"/>
              <a:t>estimasi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memperkirakan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nilai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>
                <a:solidFill>
                  <a:schemeClr val="accent1"/>
                </a:solidFill>
              </a:rPr>
              <a:t>variabel</a:t>
            </a:r>
            <a:r>
              <a:rPr lang="en-ID" dirty="0">
                <a:solidFill>
                  <a:schemeClr val="accent1"/>
                </a:solidFill>
              </a:rPr>
              <a:t> target </a:t>
            </a:r>
            <a:r>
              <a:rPr lang="en-ID" dirty="0" err="1">
                <a:solidFill>
                  <a:schemeClr val="accent1"/>
                </a:solidFill>
              </a:rPr>
              <a:t>numerik</a:t>
            </a:r>
            <a:r>
              <a:rPr lang="en-ID" dirty="0">
                <a:solidFill>
                  <a:schemeClr val="accent1"/>
                </a:solidFill>
              </a:rPr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seperangkat</a:t>
            </a:r>
            <a:r>
              <a:rPr lang="en-ID" dirty="0"/>
              <a:t> </a:t>
            </a:r>
            <a:r>
              <a:rPr lang="en-ID" dirty="0" err="1">
                <a:solidFill>
                  <a:srgbClr val="00B050"/>
                </a:solidFill>
              </a:rPr>
              <a:t>variabel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prediktor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/>
              <a:t>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numerik</a:t>
            </a:r>
            <a:r>
              <a:rPr lang="en-ID" dirty="0"/>
              <a:t>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kategorikal</a:t>
            </a:r>
            <a:r>
              <a:rPr lang="en-ID" dirty="0"/>
              <a:t>.</a:t>
            </a:r>
          </a:p>
          <a:p>
            <a:r>
              <a:rPr lang="en-ID" dirty="0"/>
              <a:t>Model </a:t>
            </a:r>
            <a:r>
              <a:rPr lang="en-ID" dirty="0" err="1"/>
              <a:t>dibangun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data yang "</a:t>
            </a:r>
            <a:r>
              <a:rPr lang="en-ID" dirty="0" err="1"/>
              <a:t>lengkap</a:t>
            </a:r>
            <a:r>
              <a:rPr lang="en-ID" dirty="0"/>
              <a:t>", </a:t>
            </a:r>
            <a:r>
              <a:rPr lang="en-ID" dirty="0" err="1"/>
              <a:t>yaitu</a:t>
            </a:r>
            <a:r>
              <a:rPr lang="en-ID" dirty="0"/>
              <a:t> data yang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target </a:t>
            </a:r>
            <a:r>
              <a:rPr lang="en-ID" dirty="0" err="1"/>
              <a:t>sekaligus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variabel-variabel</a:t>
            </a:r>
            <a:r>
              <a:rPr lang="en-ID" dirty="0"/>
              <a:t> </a:t>
            </a:r>
            <a:r>
              <a:rPr lang="en-ID" dirty="0" err="1"/>
              <a:t>prediktor</a:t>
            </a:r>
            <a:r>
              <a:rPr lang="en-ID" dirty="0"/>
              <a:t>.</a:t>
            </a:r>
          </a:p>
          <a:p>
            <a:r>
              <a:rPr lang="en-ID" dirty="0" err="1"/>
              <a:t>Kemudian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pengamatan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, </a:t>
            </a:r>
            <a:r>
              <a:rPr lang="en-ID" dirty="0" err="1"/>
              <a:t>estimasi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target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nilai-nilai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prediktor</a:t>
            </a:r>
            <a:r>
              <a:rPr lang="en-ID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DD007-5EC9-80C9-45D6-566C4DCF0EB2}"/>
              </a:ext>
            </a:extLst>
          </p:cNvPr>
          <p:cNvSpPr txBox="1"/>
          <p:nvPr/>
        </p:nvSpPr>
        <p:spPr>
          <a:xfrm>
            <a:off x="5706895" y="611901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Adobe Caslon Pro" panose="0205050205050A020403"/>
              </a:rPr>
              <a:t>Discovering Knowledge in Data: An Introduction to Data Mining</a:t>
            </a:r>
            <a:endParaRPr lang="en-ID" sz="1600" dirty="0">
              <a:latin typeface="Adobe Caslon Pro" panose="0205050205050A020403"/>
            </a:endParaRPr>
          </a:p>
        </p:txBody>
      </p:sp>
    </p:spTree>
    <p:extLst>
      <p:ext uri="{BB962C8B-B14F-4D97-AF65-F5344CB8AC3E}">
        <p14:creationId xmlns:p14="http://schemas.microsoft.com/office/powerpoint/2010/main" val="242700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66EE-40F2-A0D0-C209-15E929B4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Kasus </a:t>
            </a:r>
            <a:r>
              <a:rPr lang="en-ID" dirty="0" err="1"/>
              <a:t>Estimasi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0FF8-9E13-9E63-6586-D01F0587E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Masalah</a:t>
            </a:r>
            <a:r>
              <a:rPr lang="en-ID" dirty="0"/>
              <a:t>: </a:t>
            </a:r>
            <a:r>
              <a:rPr lang="en-ID" dirty="0" err="1">
                <a:solidFill>
                  <a:srgbClr val="FF0000"/>
                </a:solidFill>
              </a:rPr>
              <a:t>Estimasi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tekanan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darah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sistolik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pasien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rumah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sakit</a:t>
            </a:r>
            <a:endParaRPr lang="en-ID" dirty="0">
              <a:solidFill>
                <a:srgbClr val="FF0000"/>
              </a:solidFill>
            </a:endParaRPr>
          </a:p>
          <a:p>
            <a:r>
              <a:rPr lang="en-ID" dirty="0" err="1"/>
              <a:t>Prediktor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Usia</a:t>
            </a:r>
            <a:endParaRPr lang="en-ID" dirty="0"/>
          </a:p>
          <a:p>
            <a:pPr marL="971550" lvl="1" indent="-514350">
              <a:buFont typeface="+mj-lt"/>
              <a:buAutoNum type="arabicPeriod"/>
            </a:pPr>
            <a:r>
              <a:rPr lang="en-ID" dirty="0"/>
              <a:t>Jenis </a:t>
            </a:r>
            <a:r>
              <a:rPr lang="en-ID" dirty="0" err="1"/>
              <a:t>kelamin</a:t>
            </a:r>
            <a:endParaRPr lang="en-ID" dirty="0"/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Indeks</a:t>
            </a:r>
            <a:r>
              <a:rPr lang="en-ID" dirty="0"/>
              <a:t> </a:t>
            </a:r>
            <a:r>
              <a:rPr lang="en-ID" dirty="0" err="1"/>
              <a:t>massa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(BMI)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/>
              <a:t>Kadar natrium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darah</a:t>
            </a:r>
            <a:endParaRPr lang="en-ID" dirty="0"/>
          </a:p>
          <a:p>
            <a:r>
              <a:rPr lang="en-ID" dirty="0"/>
              <a:t>Langkah-</a:t>
            </a:r>
            <a:r>
              <a:rPr lang="en-ID" dirty="0" err="1"/>
              <a:t>langkah</a:t>
            </a:r>
            <a:r>
              <a:rPr lang="en-ID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Kumpulkan</a:t>
            </a:r>
            <a:r>
              <a:rPr lang="en-ID" dirty="0"/>
              <a:t> data </a:t>
            </a:r>
            <a:r>
              <a:rPr lang="en-ID" dirty="0" err="1"/>
              <a:t>historis</a:t>
            </a:r>
            <a:r>
              <a:rPr lang="en-ID" dirty="0"/>
              <a:t> yang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dan </a:t>
            </a:r>
            <a:r>
              <a:rPr lang="en-ID" dirty="0" err="1"/>
              <a:t>keempat</a:t>
            </a:r>
            <a:r>
              <a:rPr lang="en-ID" dirty="0"/>
              <a:t> </a:t>
            </a:r>
            <a:r>
              <a:rPr lang="en-ID" dirty="0" err="1"/>
              <a:t>prediktor</a:t>
            </a:r>
            <a:r>
              <a:rPr lang="en-ID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Bangun</a:t>
            </a:r>
            <a:r>
              <a:rPr lang="en-ID" dirty="0"/>
              <a:t> model </a:t>
            </a:r>
            <a:r>
              <a:rPr lang="en-ID" dirty="0" err="1"/>
              <a:t>estimasi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dan </a:t>
            </a:r>
            <a:r>
              <a:rPr lang="en-ID" dirty="0" err="1"/>
              <a:t>prediktor</a:t>
            </a:r>
            <a:r>
              <a:rPr lang="en-ID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Terapkan</a:t>
            </a:r>
            <a:r>
              <a:rPr lang="en-ID" dirty="0"/>
              <a:t> model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memperkirakan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pada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5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6188-BD52-3DEF-228B-EE884DC7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Estimasi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96DF7E-4796-C979-B8B9-01085F922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210766"/>
              </p:ext>
            </p:extLst>
          </p:nvPr>
        </p:nvGraphicFramePr>
        <p:xfrm>
          <a:off x="838200" y="1325880"/>
          <a:ext cx="10515600" cy="21031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3050995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871397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b="1" dirty="0" err="1">
                          <a:latin typeface="Adobe Caslon Pro" panose="0205050205050A020403"/>
                        </a:rPr>
                        <a:t>Aspek</a:t>
                      </a:r>
                      <a:endParaRPr lang="en-ID" b="1" dirty="0">
                        <a:latin typeface="Adobe Caslon Pro" panose="0205050205050A0204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b="1" dirty="0" err="1">
                          <a:latin typeface="Adobe Caslon Pro" panose="0205050205050A020403"/>
                        </a:rPr>
                        <a:t>Deskripsi</a:t>
                      </a:r>
                      <a:endParaRPr lang="en-ID" b="1" dirty="0">
                        <a:latin typeface="Adobe Caslon Pro" panose="0205050205050A0204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721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 dirty="0" err="1">
                          <a:latin typeface="Adobe Caslon Pro" panose="0205050205050A020403"/>
                        </a:rPr>
                        <a:t>Tipe</a:t>
                      </a:r>
                      <a:r>
                        <a:rPr lang="en-ID" dirty="0">
                          <a:latin typeface="Adobe Caslon Pro" panose="0205050205050A020403"/>
                        </a:rPr>
                        <a:t> Output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latin typeface="Adobe Caslon Pro" panose="0205050205050A020403"/>
                        </a:rPr>
                        <a:t>Nilai numerik (kontinu)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149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latin typeface="Adobe Caslon Pro" panose="0205050205050A020403"/>
                        </a:rPr>
                        <a:t>Tipe Prediktor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latin typeface="Adobe Caslon Pro" panose="0205050205050A020403"/>
                        </a:rPr>
                        <a:t>Numerik dan/atau kategorikal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057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latin typeface="Adobe Caslon Pro" panose="0205050205050A020403"/>
                        </a:rPr>
                        <a:t>Diperlukan Data Target?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latin typeface="Adobe Caslon Pro" panose="0205050205050A020403"/>
                        </a:rPr>
                        <a:t>Ya, saat pelatihan model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62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latin typeface="Adobe Caslon Pro" panose="0205050205050A020403"/>
                        </a:rPr>
                        <a:t>Contoh Output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>
                          <a:latin typeface="Adobe Caslon Pro" panose="0205050205050A020403"/>
                        </a:rPr>
                        <a:t>Estimasi harga rumah, estimasi nilai tekanan darah, estimasi pendapatan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0342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01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F2FC-FF61-126D-1E12-70BC5C5E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Prediksi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D6C6A-C52F-3A54-A667-EE59D8E31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mirip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klasifikasi</a:t>
            </a:r>
            <a:r>
              <a:rPr lang="en-ID" dirty="0"/>
              <a:t> dan </a:t>
            </a:r>
            <a:r>
              <a:rPr lang="en-ID" dirty="0" err="1"/>
              <a:t>estimasi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yang </a:t>
            </a:r>
            <a:r>
              <a:rPr lang="en-ID" dirty="0" err="1">
                <a:solidFill>
                  <a:schemeClr val="accent1"/>
                </a:solidFill>
              </a:rPr>
              <a:t>membedakannya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>
                <a:solidFill>
                  <a:srgbClr val="00B050"/>
                </a:solidFill>
              </a:rPr>
              <a:t>bahwa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hasil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dari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prediksi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berada</a:t>
            </a:r>
            <a:r>
              <a:rPr lang="en-ID" dirty="0">
                <a:solidFill>
                  <a:srgbClr val="00B050"/>
                </a:solidFill>
              </a:rPr>
              <a:t> di masa </a:t>
            </a:r>
            <a:r>
              <a:rPr lang="en-ID" dirty="0" err="1">
                <a:solidFill>
                  <a:srgbClr val="00B050"/>
                </a:solidFill>
              </a:rPr>
              <a:t>depan</a:t>
            </a:r>
            <a:r>
              <a:rPr lang="en-ID" dirty="0">
                <a:solidFill>
                  <a:srgbClr val="00B050"/>
                </a:solidFill>
              </a:rPr>
              <a:t>.</a:t>
            </a:r>
          </a:p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Dunia </a:t>
            </a:r>
            <a:r>
              <a:rPr lang="en-ID" dirty="0" err="1"/>
              <a:t>Bisnis</a:t>
            </a:r>
            <a:r>
              <a:rPr lang="en-ID" dirty="0"/>
              <a:t> dan </a:t>
            </a:r>
            <a:r>
              <a:rPr lang="en-ID" dirty="0" err="1"/>
              <a:t>Penelitian</a:t>
            </a:r>
            <a:r>
              <a:rPr lang="en-ID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Memprediksi</a:t>
            </a:r>
            <a:r>
              <a:rPr lang="en-ID" dirty="0"/>
              <a:t>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saham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3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Memprediksi</a:t>
            </a:r>
            <a:r>
              <a:rPr lang="en-ID" dirty="0"/>
              <a:t> </a:t>
            </a:r>
            <a:r>
              <a:rPr lang="en-ID" dirty="0" err="1"/>
              <a:t>persentase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kecelakaan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lintas</a:t>
            </a:r>
            <a:r>
              <a:rPr lang="en-ID" dirty="0"/>
              <a:t> fatal pada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batas </a:t>
            </a:r>
            <a:r>
              <a:rPr lang="en-ID" dirty="0" err="1"/>
              <a:t>kecepatan</a:t>
            </a:r>
            <a:r>
              <a:rPr lang="en-ID" dirty="0"/>
              <a:t> </a:t>
            </a:r>
            <a:r>
              <a:rPr lang="en-ID" dirty="0" err="1"/>
              <a:t>dinaikkan</a:t>
            </a:r>
            <a:r>
              <a:rPr lang="en-ID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Memprediksi</a:t>
            </a:r>
            <a:r>
              <a:rPr lang="en-ID" dirty="0"/>
              <a:t> </a:t>
            </a:r>
            <a:r>
              <a:rPr lang="en-ID" dirty="0" err="1"/>
              <a:t>pemenang</a:t>
            </a:r>
            <a:r>
              <a:rPr lang="en-ID" dirty="0"/>
              <a:t> World Series </a:t>
            </a:r>
            <a:r>
              <a:rPr lang="en-ID" dirty="0" err="1"/>
              <a:t>musim</a:t>
            </a:r>
            <a:r>
              <a:rPr lang="en-ID" dirty="0"/>
              <a:t> </a:t>
            </a:r>
            <a:r>
              <a:rPr lang="en-ID" dirty="0" err="1"/>
              <a:t>gugur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perbandingan</a:t>
            </a:r>
            <a:r>
              <a:rPr lang="en-ID" dirty="0"/>
              <a:t> </a:t>
            </a:r>
            <a:r>
              <a:rPr lang="en-ID" dirty="0" err="1"/>
              <a:t>statistik</a:t>
            </a:r>
            <a:r>
              <a:rPr lang="en-ID" dirty="0"/>
              <a:t> </a:t>
            </a:r>
            <a:r>
              <a:rPr lang="en-ID" dirty="0" err="1"/>
              <a:t>tim.</a:t>
            </a:r>
            <a:endParaRPr lang="en-ID" dirty="0"/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Memprediksi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molekul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penemuan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yang </a:t>
            </a:r>
            <a:r>
              <a:rPr lang="en-ID" dirty="0" err="1"/>
              <a:t>menguntungkan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komersial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farmasi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376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75C7-B524-F5AB-2541-25C74341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0E096-1AC7-7C87-FBE9-AD0438EA3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………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459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99594-2C1B-2A37-B16A-6C333B577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D067-0CE1-F33C-4FAD-2EEBAA39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Klusterisasi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97058-A8E1-A963-1D0F-F69D98F42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………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468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5D3B6-C2A4-F5C7-3987-33A88EAE9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2155-3923-B4E6-FA0F-D70D085D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Asosiasi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6A4D0-9875-FC8F-430C-7B779362A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………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7533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8EB9-12D9-4D1F-81F1-63CD6739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A48A-46BD-43B7-A469-3C0E4D651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D8DDB-2CEE-4133-B006-ECBD96FAF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82413"/>
            <a:ext cx="2380587" cy="297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770B2A7F-5C3A-4A6B-A903-EDFAD3306B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 b="12527"/>
          <a:stretch/>
        </p:blipFill>
        <p:spPr>
          <a:xfrm>
            <a:off x="4667024" y="2213446"/>
            <a:ext cx="2659711" cy="365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81C5ED9B-5A24-4616-BAAD-2F14D3921C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 b="1770"/>
          <a:stretch/>
        </p:blipFill>
        <p:spPr>
          <a:xfrm>
            <a:off x="7460522" y="1575628"/>
            <a:ext cx="2578829" cy="349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3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5CD8-5C69-EA07-25ED-7175753F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Tugas</a:t>
            </a:r>
            <a:r>
              <a:rPr lang="en-ID" dirty="0"/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DC0B7-EB50-287A-E116-12AEC7641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dan </a:t>
            </a:r>
            <a:r>
              <a:rPr lang="en-ID" dirty="0" err="1"/>
              <a:t>membaca</a:t>
            </a:r>
            <a:r>
              <a:rPr lang="en-ID" dirty="0"/>
              <a:t> paper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topik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data mining dan </a:t>
            </a:r>
            <a:r>
              <a:rPr lang="en-ID" dirty="0" err="1"/>
              <a:t>menyusun</a:t>
            </a:r>
            <a:r>
              <a:rPr lang="en-ID" dirty="0"/>
              <a:t> resume </a:t>
            </a:r>
            <a:r>
              <a:rPr lang="en-ID" dirty="0" err="1"/>
              <a:t>sesuai</a:t>
            </a:r>
            <a:r>
              <a:rPr lang="en-ID" dirty="0"/>
              <a:t> format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ditentukan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7224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9FA85-3C81-A06F-B0F0-36BD7EE5B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E5E1-4A26-7348-71F5-91C78045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246744"/>
            <a:ext cx="11342450" cy="101600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Mata </a:t>
            </a:r>
            <a:r>
              <a:rPr lang="en-US" b="1" dirty="0" err="1"/>
              <a:t>Kuliah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AFAD-DC1F-ABE3-B72E-0B129CBD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2062163" indent="-2062163">
              <a:buNone/>
              <a:tabLst>
                <a:tab pos="3316288" algn="l"/>
              </a:tabLst>
            </a:pPr>
            <a:r>
              <a:rPr lang="en-US" b="1" dirty="0"/>
              <a:t>CPMK091:</a:t>
            </a:r>
          </a:p>
          <a:p>
            <a:pPr marL="0" indent="0">
              <a:buNone/>
              <a:tabLst>
                <a:tab pos="3316288" algn="l"/>
              </a:tabLst>
            </a:pPr>
            <a:r>
              <a:rPr lang="en-US" dirty="0"/>
              <a:t>Mampu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dan </a:t>
            </a:r>
            <a:r>
              <a:rPr lang="en-US" dirty="0" err="1"/>
              <a:t>tahapan</a:t>
            </a:r>
            <a:r>
              <a:rPr lang="en-US" dirty="0"/>
              <a:t> data mining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marL="3316288" indent="-3316288">
              <a:buNone/>
            </a:pPr>
            <a:r>
              <a:rPr lang="en-US" b="1" dirty="0"/>
              <a:t>Sub-CPMK0912:</a:t>
            </a:r>
          </a:p>
          <a:p>
            <a:pPr marL="0" indent="0">
              <a:buNone/>
            </a:pPr>
            <a:r>
              <a:rPr lang="en-US" dirty="0"/>
              <a:t>Mampu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/ </a:t>
            </a:r>
            <a:r>
              <a:rPr lang="en-US" dirty="0" err="1"/>
              <a:t>peran</a:t>
            </a:r>
            <a:r>
              <a:rPr lang="en-US" dirty="0"/>
              <a:t> data mining dan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dataset.</a:t>
            </a:r>
          </a:p>
        </p:txBody>
      </p:sp>
    </p:spTree>
    <p:extLst>
      <p:ext uri="{BB962C8B-B14F-4D97-AF65-F5344CB8AC3E}">
        <p14:creationId xmlns:p14="http://schemas.microsoft.com/office/powerpoint/2010/main" val="41142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F3F65-C994-1D8A-F8D9-192BDC5C9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03AD-7469-77E7-235B-3AA1C555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246744"/>
            <a:ext cx="11342450" cy="101600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Indikator</a:t>
            </a:r>
            <a:r>
              <a:rPr lang="en-US" b="1" dirty="0"/>
              <a:t>/ Tujuan </a:t>
            </a:r>
            <a:r>
              <a:rPr lang="en-US" b="1" dirty="0" err="1"/>
              <a:t>Pembelajaran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FCFB-8910-D543-D4EC-85926C07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806450" indent="-806450">
              <a:buNone/>
              <a:tabLst>
                <a:tab pos="3316288" algn="l"/>
              </a:tabLst>
            </a:pPr>
            <a:r>
              <a:rPr lang="en-US" dirty="0"/>
              <a:t>3.1.	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/ </a:t>
            </a:r>
            <a:r>
              <a:rPr lang="en-US" dirty="0" err="1"/>
              <a:t>peran</a:t>
            </a:r>
            <a:r>
              <a:rPr lang="en-US" dirty="0"/>
              <a:t> Data Mining</a:t>
            </a:r>
          </a:p>
        </p:txBody>
      </p:sp>
    </p:spTree>
    <p:extLst>
      <p:ext uri="{BB962C8B-B14F-4D97-AF65-F5344CB8AC3E}">
        <p14:creationId xmlns:p14="http://schemas.microsoft.com/office/powerpoint/2010/main" val="38718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8EB9-12D9-4D1F-81F1-63CD6739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544" y="246744"/>
            <a:ext cx="7683981" cy="1016001"/>
          </a:xfrm>
        </p:spPr>
        <p:txBody>
          <a:bodyPr/>
          <a:lstStyle/>
          <a:p>
            <a:pPr algn="ctr"/>
            <a:r>
              <a:rPr lang="en-US" b="1" dirty="0" err="1"/>
              <a:t>Materi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A48A-46BD-43B7-A469-3C0E4D65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Peran </a:t>
            </a:r>
            <a:r>
              <a:rPr lang="en-US" b="1" i="1" dirty="0"/>
              <a:t>Data Mining</a:t>
            </a:r>
          </a:p>
          <a:p>
            <a:pPr marL="450850" indent="-450850"/>
            <a:r>
              <a:rPr lang="en-US" dirty="0" err="1"/>
              <a:t>Pengantar</a:t>
            </a:r>
            <a:r>
              <a:rPr lang="en-US" dirty="0"/>
              <a:t> Peran </a:t>
            </a:r>
            <a:r>
              <a:rPr lang="en-US" i="1" dirty="0"/>
              <a:t>Data Mining</a:t>
            </a:r>
          </a:p>
          <a:p>
            <a:pPr marL="450850" indent="-450850"/>
            <a:r>
              <a:rPr lang="en-US" dirty="0"/>
              <a:t>Peran Utama </a:t>
            </a:r>
            <a:r>
              <a:rPr lang="en-US" i="1" dirty="0"/>
              <a:t>Data Mining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334620-1BC8-22DD-ABBB-C8970D8750B5}"/>
              </a:ext>
            </a:extLst>
          </p:cNvPr>
          <p:cNvSpPr txBox="1"/>
          <p:nvPr/>
        </p:nvSpPr>
        <p:spPr>
          <a:xfrm>
            <a:off x="794792" y="2551837"/>
            <a:ext cx="1054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PERAN DATA MINING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1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8557-FF63-6CA2-BC79-8A098B52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3BE4E-DB04-0FB9-0BB2-E060074A0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Dalam dunia </a:t>
            </a:r>
            <a:r>
              <a:rPr lang="en-ID" dirty="0" err="1"/>
              <a:t>penelitian</a:t>
            </a:r>
            <a:r>
              <a:rPr lang="en-ID" dirty="0"/>
              <a:t> dan </a:t>
            </a:r>
            <a:r>
              <a:rPr lang="en-ID" dirty="0" err="1"/>
              <a:t>analisis</a:t>
            </a:r>
            <a:r>
              <a:rPr lang="en-ID" dirty="0"/>
              <a:t> data, </a:t>
            </a:r>
            <a:r>
              <a:rPr lang="en-ID" dirty="0" err="1"/>
              <a:t>sering</a:t>
            </a:r>
            <a:r>
              <a:rPr lang="en-ID" dirty="0"/>
              <a:t> kali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utamanya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juga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menggambarkan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pola</a:t>
            </a:r>
            <a:r>
              <a:rPr lang="en-ID" dirty="0">
                <a:solidFill>
                  <a:srgbClr val="FF0000"/>
                </a:solidFill>
              </a:rPr>
              <a:t> dan </a:t>
            </a:r>
            <a:r>
              <a:rPr lang="en-ID" dirty="0" err="1">
                <a:solidFill>
                  <a:srgbClr val="FF0000"/>
                </a:solidFill>
              </a:rPr>
              <a:t>tren</a:t>
            </a:r>
            <a:r>
              <a:rPr lang="en-ID" dirty="0">
                <a:solidFill>
                  <a:srgbClr val="FF0000"/>
                </a:solidFill>
              </a:rPr>
              <a:t> yang </a:t>
            </a:r>
            <a:r>
              <a:rPr lang="en-ID" dirty="0" err="1">
                <a:solidFill>
                  <a:srgbClr val="FF0000"/>
                </a:solidFill>
              </a:rPr>
              <a:t>tersembunyi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dalam</a:t>
            </a:r>
            <a:r>
              <a:rPr lang="en-ID" dirty="0">
                <a:solidFill>
                  <a:srgbClr val="FF0000"/>
                </a:solidFill>
              </a:rPr>
              <a:t> data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00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2C07-F072-DB3D-2C36-3771A492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D" sz="3600" dirty="0" err="1"/>
              <a:t>Contoh</a:t>
            </a:r>
            <a:r>
              <a:rPr lang="en-ID" sz="3600" dirty="0"/>
              <a:t> </a:t>
            </a:r>
            <a:r>
              <a:rPr lang="en-ID" sz="3600" dirty="0" err="1"/>
              <a:t>Sederhana</a:t>
            </a:r>
            <a:r>
              <a:rPr lang="en-ID" sz="3600" dirty="0"/>
              <a:t> yang </a:t>
            </a:r>
            <a:r>
              <a:rPr lang="en-ID" sz="3600" dirty="0" err="1"/>
              <a:t>Menggambarkan</a:t>
            </a:r>
            <a:r>
              <a:rPr lang="en-ID" sz="3600" dirty="0"/>
              <a:t> Pola dan Tren </a:t>
            </a:r>
            <a:r>
              <a:rPr lang="en-ID" sz="3600" dirty="0" err="1"/>
              <a:t>Tersembunyi</a:t>
            </a:r>
            <a:r>
              <a:rPr lang="en-ID" sz="3600" dirty="0"/>
              <a:t> Dalam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EC007-FF99-97B6-961D-63D23D3D2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248788"/>
            <a:ext cx="11342451" cy="5406897"/>
          </a:xfrm>
        </p:spPr>
        <p:txBody>
          <a:bodyPr/>
          <a:lstStyle/>
          <a:p>
            <a:r>
              <a:rPr lang="nl-NL" dirty="0"/>
              <a:t>Analisis Kehadiran Mahasiswa dan Nilai Akademik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655B5F-016F-8C63-CD42-867CD8698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68549"/>
              </p:ext>
            </p:extLst>
          </p:nvPr>
        </p:nvGraphicFramePr>
        <p:xfrm>
          <a:off x="838200" y="2199980"/>
          <a:ext cx="10515600" cy="32918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2525895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682222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21356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 b="1" dirty="0"/>
                        <a:t>NIM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 b="1" dirty="0" err="1"/>
                        <a:t>Kehadiran</a:t>
                      </a:r>
                      <a:r>
                        <a:rPr lang="en-ID" b="1" dirty="0"/>
                        <a:t>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 b="1" dirty="0"/>
                        <a:t>Nilai Akhir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172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SI22001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7497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SI22002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173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SI22003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2148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SI22004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633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SI22005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947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SI22006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393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SI22007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74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SI22008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768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16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B7D5-12B4-88B7-FE60-9071BC68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Pola &amp; Tren yang </a:t>
            </a:r>
            <a:r>
              <a:rPr lang="en-ID" dirty="0" err="1"/>
              <a:t>Tersembunyi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F8E1-D081-E639-54A5-81CA248C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kehadiran</a:t>
            </a:r>
            <a:r>
              <a:rPr lang="en-ID" dirty="0"/>
              <a:t>,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.</a:t>
            </a:r>
          </a:p>
          <a:p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ambang</a:t>
            </a:r>
            <a:r>
              <a:rPr lang="en-ID" dirty="0"/>
              <a:t> batas (</a:t>
            </a:r>
            <a:r>
              <a:rPr lang="en-ID" dirty="0" err="1"/>
              <a:t>misal</a:t>
            </a:r>
            <a:r>
              <a:rPr lang="en-ID" dirty="0"/>
              <a:t> 75%)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kritis</a:t>
            </a:r>
            <a:r>
              <a:rPr lang="en-ID" dirty="0"/>
              <a:t>—di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</a:t>
            </a:r>
            <a:r>
              <a:rPr lang="en-ID" dirty="0" err="1"/>
              <a:t>drastis</a:t>
            </a:r>
            <a:r>
              <a:rPr lang="en-ID" dirty="0"/>
              <a:t>.</a:t>
            </a:r>
          </a:p>
          <a:p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kehadiran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90% </a:t>
            </a:r>
            <a:r>
              <a:rPr lang="en-ID" dirty="0" err="1"/>
              <a:t>hampir</a:t>
            </a:r>
            <a:r>
              <a:rPr lang="en-ID" dirty="0"/>
              <a:t> </a:t>
            </a:r>
            <a:r>
              <a:rPr lang="en-ID" dirty="0" err="1"/>
              <a:t>semuanya</a:t>
            </a:r>
            <a:r>
              <a:rPr lang="en-ID" dirty="0"/>
              <a:t> </a:t>
            </a:r>
            <a:r>
              <a:rPr lang="en-ID" dirty="0" err="1"/>
              <a:t>mendapat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A.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711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4.982"/>
  <p:tag name="ISPRING_SLIDE_ID" val="{40EA269F-7CC5-4802-830A-F30DE79DEB6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0A5B97C-F454-45E3-B6E4-59305876D2A7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811</Words>
  <Application>Microsoft Office PowerPoint</Application>
  <PresentationFormat>Widescreen</PresentationFormat>
  <Paragraphs>126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Adobe Caslon Pro</vt:lpstr>
      <vt:lpstr>Adobe Caslon Pro Bold</vt:lpstr>
      <vt:lpstr>Arial</vt:lpstr>
      <vt:lpstr>Calibri</vt:lpstr>
      <vt:lpstr>Office Theme</vt:lpstr>
      <vt:lpstr>PowerPoint Presentation</vt:lpstr>
      <vt:lpstr>Textbooks</vt:lpstr>
      <vt:lpstr>Capaian Pembelajaran Mata Kuliah</vt:lpstr>
      <vt:lpstr>Indikator/ Tujuan Pembelajaran</vt:lpstr>
      <vt:lpstr>Materi Pembelajaran</vt:lpstr>
      <vt:lpstr>PowerPoint Presentation</vt:lpstr>
      <vt:lpstr>Pengantar</vt:lpstr>
      <vt:lpstr>Contoh Sederhana yang Menggambarkan Pola dan Tren Tersembunyi Dalam Data</vt:lpstr>
      <vt:lpstr>Pola &amp; Tren yang Tersembunyi</vt:lpstr>
      <vt:lpstr>Kesimpulan</vt:lpstr>
      <vt:lpstr>Peran Utama Data Mining</vt:lpstr>
      <vt:lpstr>Metode Data Mining</vt:lpstr>
      <vt:lpstr>Estimasi</vt:lpstr>
      <vt:lpstr>Contoh Kasus Estimasi</vt:lpstr>
      <vt:lpstr>Karakteristik Estimasi</vt:lpstr>
      <vt:lpstr>Prediksi</vt:lpstr>
      <vt:lpstr>Klasifikasi</vt:lpstr>
      <vt:lpstr>Klusterisasi</vt:lpstr>
      <vt:lpstr>Asosiasi</vt:lpstr>
      <vt:lpstr>Tugas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Tyas-Tamimy</dc:creator>
  <cp:lastModifiedBy>Fitri Ayuning Tyas</cp:lastModifiedBy>
  <cp:revision>162</cp:revision>
  <dcterms:created xsi:type="dcterms:W3CDTF">2021-03-15T02:49:56Z</dcterms:created>
  <dcterms:modified xsi:type="dcterms:W3CDTF">2025-07-16T10:37:04Z</dcterms:modified>
</cp:coreProperties>
</file>