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5898" r:id="rId4"/>
    <p:sldId id="5899" r:id="rId5"/>
    <p:sldId id="281" r:id="rId6"/>
    <p:sldId id="5900" r:id="rId7"/>
    <p:sldId id="5901" r:id="rId8"/>
    <p:sldId id="5902" r:id="rId9"/>
    <p:sldId id="2080" r:id="rId10"/>
    <p:sldId id="2081" r:id="rId11"/>
    <p:sldId id="2082" r:id="rId12"/>
    <p:sldId id="5903" r:id="rId13"/>
    <p:sldId id="5904" r:id="rId14"/>
    <p:sldId id="5905" r:id="rId15"/>
    <p:sldId id="5906" r:id="rId16"/>
    <p:sldId id="5907" r:id="rId17"/>
    <p:sldId id="5908" r:id="rId18"/>
    <p:sldId id="59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3E8F-7DCC-452D-AB00-370ADDC6932E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2EC9-A828-4819-A008-B2DED61973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569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289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ED55-66D1-4BA6-AF63-66F19D1B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9C36-CE5D-4821-988D-14DD9FA3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0C9A-E7B8-45CB-B474-5C749C4E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38CA9-F48B-480A-9C19-037D4A3C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34CA-A662-481D-9246-301A07F3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4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92E7-E133-45CB-B795-789C37F3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C748-D1B7-48AD-81E2-4899F77EF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EC0B-6C01-4FE9-B2C4-E8DF22BC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865F-C423-4A15-99FE-6EDFD9A7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17A1-6FCF-4101-83C3-CCB2208B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6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F1826-973F-4698-9A4B-3F43DC59E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412C-5105-483C-B007-4F93DC0E9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1763-F99A-4A19-B475-9AEF88E8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5411-D725-4DBA-9C4A-0E0F9AA5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BA4C-3368-4FE1-AC98-195D2C71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34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E4FD-E8D1-4D96-A2C1-6F61EFE6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123468"/>
            <a:ext cx="11342451" cy="878855"/>
          </a:xfrm>
        </p:spPr>
        <p:txBody>
          <a:bodyPr/>
          <a:lstStyle>
            <a:lvl1pPr>
              <a:defRPr>
                <a:latin typeface="Adobe Caslon Pro Bold" panose="0205070206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1F4B-D4E2-43AF-8E1B-F392B052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081454"/>
            <a:ext cx="11342451" cy="5406897"/>
          </a:xfrm>
        </p:spPr>
        <p:txBody>
          <a:bodyPr>
            <a:normAutofit/>
          </a:bodyPr>
          <a:lstStyle>
            <a:lvl1pPr algn="just">
              <a:defRPr sz="3200">
                <a:latin typeface="Adobe Caslon Pro" panose="0205050205050A020403" pitchFamily="18" charset="0"/>
              </a:defRPr>
            </a:lvl1pPr>
            <a:lvl2pPr algn="just">
              <a:defRPr sz="2800">
                <a:latin typeface="Adobe Caslon Pro" panose="0205050205050A020403" pitchFamily="18" charset="0"/>
              </a:defRPr>
            </a:lvl2pPr>
            <a:lvl3pPr algn="just">
              <a:defRPr sz="2400">
                <a:latin typeface="Adobe Caslon Pro" panose="0205050205050A020403" pitchFamily="18" charset="0"/>
              </a:defRPr>
            </a:lvl3pPr>
            <a:lvl4pPr algn="just">
              <a:defRPr sz="2000">
                <a:latin typeface="Adobe Caslon Pro" panose="0205050205050A020403" pitchFamily="18" charset="0"/>
              </a:defRPr>
            </a:lvl4pPr>
            <a:lvl5pPr algn="just">
              <a:defRPr sz="20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D40E6-148C-498D-B1C4-F9A18A633F04}"/>
              </a:ext>
            </a:extLst>
          </p:cNvPr>
          <p:cNvSpPr txBox="1"/>
          <p:nvPr userDrawn="1"/>
        </p:nvSpPr>
        <p:spPr>
          <a:xfrm>
            <a:off x="9484469" y="6517528"/>
            <a:ext cx="2255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Caslon Pro" panose="0205050205050A020403" pitchFamily="18" charset="0"/>
              </a:rPr>
              <a:t>Fitri Ayuning Tyas, </a:t>
            </a:r>
            <a:r>
              <a:rPr lang="en-US" sz="1400" dirty="0" err="1">
                <a:latin typeface="Adobe Caslon Pro" panose="0205050205050A020403" pitchFamily="18" charset="0"/>
              </a:rPr>
              <a:t>M.Kom</a:t>
            </a:r>
            <a:r>
              <a:rPr lang="en-US" sz="1400" dirty="0">
                <a:latin typeface="Adobe Caslon Pro" panose="0205050205050A020403" pitchFamily="18" charset="0"/>
              </a:rPr>
              <a:t>.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418C3-0480-4A3A-89B7-4766AB2F69C6}"/>
              </a:ext>
            </a:extLst>
          </p:cNvPr>
          <p:cNvSpPr txBox="1"/>
          <p:nvPr userDrawn="1"/>
        </p:nvSpPr>
        <p:spPr>
          <a:xfrm>
            <a:off x="389105" y="6550223"/>
            <a:ext cx="22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dobe Caslon Pro" panose="0205050205050A020403" pitchFamily="18" charset="0"/>
              </a:rPr>
              <a:t>Data Mining </a:t>
            </a:r>
            <a:r>
              <a:rPr lang="en-US" sz="1400" dirty="0">
                <a:latin typeface="Adobe Caslon Pro" panose="0205050205050A020403" pitchFamily="18" charset="0"/>
              </a:rPr>
              <a:t>&amp; </a:t>
            </a:r>
            <a:r>
              <a:rPr lang="en-US" sz="1400" dirty="0" err="1">
                <a:latin typeface="Adobe Caslon Pro" panose="0205050205050A020403" pitchFamily="18" charset="0"/>
              </a:rPr>
              <a:t>Wirehouse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C183-E0DB-4884-9F3F-1B672648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85CFB-A534-4623-8D15-85FC9412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154BF-1FDF-46BD-8A8D-39FC9330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A830-6387-40BE-9D10-DEB75773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AD411-34D2-4A4D-8B5B-275158D6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74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6FA0-9454-4431-A5F2-D1561DE9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0475-5679-4D03-8360-6A27B002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A0C4-E97B-4962-AA1F-B1211385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7C2D2-D338-434D-9A15-0CF4EC3D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35F0E-9E02-4322-ABE6-F343D135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2AB1-ECCC-4013-830E-A8AFCDF1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58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D1ED-53DE-4607-96FF-EED8B11B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F9F7-5264-43BA-BC7A-0679016C7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70F41-1299-465B-89E2-21618036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587B0-38AB-4A87-9E41-E92B5B6C5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5CCF4-DE7F-4656-9F33-F2DCA2451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5420E-A5C5-4619-9B34-2D82CA45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F7AEE-DCD3-4549-A3D3-F6B109B9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BE6CE-AB85-4B0B-A919-36194288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5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55E4-628A-4ECA-86C6-11365B02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7EAA8-1AC4-4EF7-B054-FE0C4919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ED14D-97A5-494B-B625-A52A8779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4C7FA-63AB-407B-A71F-AF5511D3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5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04348-92B0-4828-AAB8-0A0198BF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2B1F7-AB69-41CF-AC9A-B6F83309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450F3-CD8D-4A65-956D-71B7610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7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1EA9-FE19-4B06-AFBC-C511F006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AEA88-413C-4E9D-9FE8-208EF739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205B6-DB41-45C1-A8C4-84EC2B6A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5E0BE-4D01-47CE-9BE3-F8F12EE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22A19-35FB-4090-B535-0A9AA0A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DB1C2-3B70-43A5-B713-9425E6D0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5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1F22-9E23-41DA-8263-C077D558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7F815-20A4-4AC5-9D21-9F855E924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43E2-3334-4697-A33A-FAD58DF7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84551-92CA-41AF-905A-852F63FF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AD4F-0B4F-4B0A-8708-F53FE1BC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ACC48-5E52-4235-9A34-7A1C216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2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5760-F66B-4CD7-BB5F-8C43FF25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3004-2554-4226-AF19-7B45E377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C27A-E7C7-4DF0-A7AD-C8B9D8A27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6DF1-F20E-4703-A18D-41B642AC8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B277-08C3-4455-BD74-802D3AEB9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57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obe Caslon Pro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6393742-DB8B-4B9D-9AD8-4F015948B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386" y="5170086"/>
            <a:ext cx="4053724" cy="535545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 err="1">
                <a:latin typeface="Adobe Caslon Pro"/>
              </a:rPr>
              <a:t>tyas_fa</a:t>
            </a:r>
            <a:r>
              <a:rPr lang="id-ID" sz="2000" dirty="0">
                <a:latin typeface="Adobe Caslon Pro"/>
              </a:rPr>
              <a:t>@</a:t>
            </a:r>
            <a:r>
              <a:rPr lang="en-US" sz="2000" dirty="0">
                <a:latin typeface="Adobe Caslon Pro"/>
              </a:rPr>
              <a:t>umbs.ac.id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61111-C2C2-4986-A1EA-A03881FC2A3E}"/>
              </a:ext>
            </a:extLst>
          </p:cNvPr>
          <p:cNvSpPr txBox="1"/>
          <p:nvPr/>
        </p:nvSpPr>
        <p:spPr>
          <a:xfrm>
            <a:off x="794792" y="685816"/>
            <a:ext cx="105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PERAN DATA MINING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9ED1E-8DD0-4C5A-855E-F2214561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4" y="5145760"/>
            <a:ext cx="531913" cy="531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A0935-1FC3-4036-928D-D34F4BAF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5577238"/>
            <a:ext cx="632065" cy="6320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7A19A2-C56F-4363-B616-5C2FA79F2490}"/>
              </a:ext>
            </a:extLst>
          </p:cNvPr>
          <p:cNvSpPr txBox="1"/>
          <p:nvPr/>
        </p:nvSpPr>
        <p:spPr>
          <a:xfrm>
            <a:off x="1026094" y="5715875"/>
            <a:ext cx="4077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d-ID" sz="2000" dirty="0">
                <a:latin typeface="Adobe Caslon Pro"/>
              </a:rPr>
              <a:t>081804767700</a:t>
            </a:r>
            <a:r>
              <a:rPr lang="en-US" sz="2000" dirty="0">
                <a:latin typeface="Adobe Caslon Pro"/>
              </a:rPr>
              <a:t> (Telegram only)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8B5DAC-261C-4334-B929-DC1868D7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" y="4728197"/>
            <a:ext cx="435231" cy="4352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F0116A-485A-4243-B4A6-1A977D3C5EF6}"/>
              </a:ext>
            </a:extLst>
          </p:cNvPr>
          <p:cNvSpPr txBox="1"/>
          <p:nvPr/>
        </p:nvSpPr>
        <p:spPr>
          <a:xfrm>
            <a:off x="1040386" y="4745756"/>
            <a:ext cx="4053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www.tyas-tamimy.com</a:t>
            </a:r>
            <a:endParaRPr lang="id-ID" sz="2000" dirty="0">
              <a:latin typeface="Adobe Caslon Pr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8319B1-9F65-47A7-9328-BE17CE2E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8" y="6039230"/>
            <a:ext cx="685722" cy="685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B7090E-D0C7-4AF1-BECB-AAD2CDDC5A0F}"/>
              </a:ext>
            </a:extLst>
          </p:cNvPr>
          <p:cNvSpPr txBox="1"/>
          <p:nvPr/>
        </p:nvSpPr>
        <p:spPr>
          <a:xfrm>
            <a:off x="1049814" y="6182036"/>
            <a:ext cx="2654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Tyas </a:t>
            </a:r>
            <a:r>
              <a:rPr lang="en-US" sz="2000" dirty="0" err="1">
                <a:latin typeface="Adobe Caslon Pro"/>
              </a:rPr>
              <a:t>Tamimy</a:t>
            </a:r>
            <a:endParaRPr lang="en-US" sz="2000" dirty="0">
              <a:latin typeface="Adobe Caslon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5048F-B0C1-4588-9962-8504A56E277F}"/>
              </a:ext>
            </a:extLst>
          </p:cNvPr>
          <p:cNvSpPr txBox="1"/>
          <p:nvPr/>
        </p:nvSpPr>
        <p:spPr>
          <a:xfrm>
            <a:off x="7410793" y="6276112"/>
            <a:ext cx="43329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 err="1">
                <a:latin typeface="Adobe Caslon Pro"/>
              </a:rPr>
              <a:t>Referensi</a:t>
            </a:r>
            <a:r>
              <a:rPr lang="en-US" sz="1600" dirty="0">
                <a:latin typeface="Adobe Caslon Pro"/>
              </a:rPr>
              <a:t> </a:t>
            </a:r>
            <a:r>
              <a:rPr lang="en-US" sz="1600" dirty="0" err="1">
                <a:latin typeface="Adobe Caslon Pro"/>
              </a:rPr>
              <a:t>utama</a:t>
            </a:r>
            <a:r>
              <a:rPr lang="en-US" sz="1600" dirty="0">
                <a:latin typeface="Adobe Caslon Pro"/>
              </a:rPr>
              <a:t>: romisatriawahono.net/dm/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7AD5A-F379-FC06-6570-564C046AC569}"/>
              </a:ext>
            </a:extLst>
          </p:cNvPr>
          <p:cNvSpPr txBox="1"/>
          <p:nvPr/>
        </p:nvSpPr>
        <p:spPr>
          <a:xfrm>
            <a:off x="3979909" y="2877970"/>
            <a:ext cx="4232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dobe Caslon Pro"/>
              </a:rPr>
              <a:t>Fitri Ayuning Tyas, </a:t>
            </a:r>
            <a:r>
              <a:rPr lang="en-US" sz="2400" b="1" dirty="0" err="1">
                <a:latin typeface="Adobe Caslon Pro"/>
              </a:rPr>
              <a:t>M.Kom</a:t>
            </a:r>
            <a:r>
              <a:rPr lang="en-US" sz="2400" b="1" dirty="0">
                <a:latin typeface="Adobe Caslon Pro"/>
              </a:rPr>
              <a:t>.</a:t>
            </a:r>
            <a:endParaRPr lang="id-ID" sz="2400" b="1" dirty="0"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92741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52402"/>
            <a:ext cx="8515350" cy="68579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Data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7300" y="6629400"/>
            <a:ext cx="2057400" cy="2286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hends\AppData\Local\Temp\maftemp-743b1407\1368553971380_822\1360736259772_681\index_files\Data_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1"/>
            <a:ext cx="7543800" cy="36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72D33-4BBD-4577-B746-F7104C645261}"/>
              </a:ext>
            </a:extLst>
          </p:cNvPr>
          <p:cNvSpPr txBox="1"/>
          <p:nvPr/>
        </p:nvSpPr>
        <p:spPr>
          <a:xfrm>
            <a:off x="8991748" y="2362201"/>
            <a:ext cx="147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Kontinyu</a:t>
            </a:r>
            <a:r>
              <a:rPr lang="en-US" sz="2400" dirty="0"/>
              <a:t>)</a:t>
            </a:r>
            <a:endParaRPr lang="en-ID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F8DBD-BE0D-4F48-8E6B-582D74DF3F9A}"/>
              </a:ext>
            </a:extLst>
          </p:cNvPr>
          <p:cNvSpPr txBox="1"/>
          <p:nvPr/>
        </p:nvSpPr>
        <p:spPr>
          <a:xfrm>
            <a:off x="9067801" y="405232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Diskrit</a:t>
            </a:r>
            <a:r>
              <a:rPr lang="en-US" sz="2400" dirty="0"/>
              <a:t>)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86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52402"/>
            <a:ext cx="8515350" cy="6095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Data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859380"/>
              </p:ext>
            </p:extLst>
          </p:nvPr>
        </p:nvGraphicFramePr>
        <p:xfrm>
          <a:off x="406400" y="227099"/>
          <a:ext cx="11397129" cy="62971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Tipe</a:t>
                      </a:r>
                      <a:r>
                        <a:rPr lang="en-US" sz="2000" dirty="0"/>
                        <a:t> Data</a:t>
                      </a:r>
                      <a:endParaRPr lang="id-ID" sz="2000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Deskripsi</a:t>
                      </a:r>
                      <a:endParaRPr lang="id-ID" sz="2000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Contoh</a:t>
                      </a:r>
                      <a:endParaRPr lang="id-ID" sz="2000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Operasi</a:t>
                      </a:r>
                      <a:endParaRPr lang="id-ID" sz="2000" dirty="0">
                        <a:latin typeface="Adobe Caslon Pro" panose="0205050205050A0204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/>
                        <a:t>Ratio</a:t>
                      </a:r>
                    </a:p>
                    <a:p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Mutlak</a:t>
                      </a:r>
                      <a:r>
                        <a:rPr lang="en-US" b="1" dirty="0"/>
                        <a:t>)</a:t>
                      </a:r>
                      <a:endParaRPr lang="id-ID" b="1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pengukuran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jarak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skala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diketahui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</a:rPr>
                        <a:t>M</a:t>
                      </a:r>
                      <a:r>
                        <a:rPr lang="en-US" dirty="0" err="1"/>
                        <a:t>empunyai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nol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absolut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(*, /)</a:t>
                      </a:r>
                      <a:endParaRPr lang="en-US" b="1" dirty="0">
                        <a:solidFill>
                          <a:srgbClr val="0070C0"/>
                        </a:solidFill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Umur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Berat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badan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Tinggi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badan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Jumlah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uang</a:t>
                      </a:r>
                      <a:endParaRPr lang="en-US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geometric mean, harmonic mean, percent variation</a:t>
                      </a:r>
                      <a:endParaRPr lang="en-US" dirty="0">
                        <a:latin typeface="Adobe Caslon Pro" panose="0205050205050A0204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lang="en-US" b="1" dirty="0"/>
                        <a:t>Interval</a:t>
                      </a:r>
                    </a:p>
                    <a:p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Jarak</a:t>
                      </a:r>
                      <a:r>
                        <a:rPr lang="en-US" b="1" dirty="0"/>
                        <a:t>)</a:t>
                      </a:r>
                      <a:endParaRPr lang="id-ID" b="1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pengukuran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jarak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skala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diketahui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Tidak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dk1"/>
                          </a:solidFill>
                        </a:rPr>
                        <a:t>me</a:t>
                      </a:r>
                      <a:r>
                        <a:rPr lang="en-US" dirty="0" err="1"/>
                        <a:t>mpunyai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titik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nol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absolut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(+, - )</a:t>
                      </a:r>
                      <a:endParaRPr lang="en-US" b="1" dirty="0">
                        <a:solidFill>
                          <a:srgbClr val="0070C0"/>
                        </a:solidFill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Suhu 0°c-100°c,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Umur 20-30 tahun</a:t>
                      </a:r>
                      <a:endParaRPr lang="id-ID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mean, standard deviation, Pearson's correlation, t and F tests</a:t>
                      </a:r>
                      <a:endParaRPr lang="en-US" dirty="0">
                        <a:latin typeface="Adobe Caslon Pro" panose="0205050205050A0204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/>
                        <a:t>Ordinal</a:t>
                      </a:r>
                    </a:p>
                    <a:p>
                      <a:r>
                        <a:rPr lang="en-US" b="1" dirty="0"/>
                        <a:t>(</a:t>
                      </a:r>
                      <a:r>
                        <a:rPr lang="en-US" b="1" dirty="0" err="1"/>
                        <a:t>Peringkat</a:t>
                      </a:r>
                      <a:r>
                        <a:rPr lang="en-US" b="1" dirty="0"/>
                        <a:t>)</a:t>
                      </a:r>
                      <a:endParaRPr lang="id-ID" b="1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kategorisasi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klasifikasi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Tetapi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diantara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data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tersebut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terdapat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hubungan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atau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berurutan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(&lt;, &gt;)</a:t>
                      </a:r>
                      <a:endParaRPr lang="en-US" b="1" dirty="0">
                        <a:solidFill>
                          <a:srgbClr val="0070C0"/>
                        </a:solidFill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Tingkat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kepuasan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pelanggan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puas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sedang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tidak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puas</a:t>
                      </a:r>
                      <a:r>
                        <a:rPr lang="en-US" baseline="0" dirty="0"/>
                        <a:t>)</a:t>
                      </a:r>
                      <a:endParaRPr lang="en-US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median, percentiles, rank correlation, run tests, sign tests</a:t>
                      </a:r>
                      <a:endParaRPr lang="en-US" dirty="0">
                        <a:latin typeface="Adobe Caslon Pro" panose="0205050205050A0204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/>
                        <a:t>Nominal</a:t>
                      </a:r>
                    </a:p>
                    <a:p>
                      <a:r>
                        <a:rPr lang="en-US" b="1" dirty="0"/>
                        <a:t>(Label)</a:t>
                      </a:r>
                      <a:endParaRPr lang="id-ID" b="1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Data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cara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kategorisasi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klasifikasi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Menunjukkan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beberapa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object yang </a:t>
                      </a:r>
                      <a:r>
                        <a:rPr lang="en-US" baseline="0" dirty="0" err="1">
                          <a:solidFill>
                            <a:srgbClr val="C00000"/>
                          </a:solidFill>
                        </a:rPr>
                        <a:t>berbeda</a:t>
                      </a:r>
                      <a:endParaRPr lang="en-US" baseline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(=,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sym typeface="Symbol" pitchFamily="18" charset="2"/>
                        </a:rPr>
                        <a:t>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0070C0"/>
                        </a:solidFill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Kode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Jenis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kelamin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Nomer</a:t>
                      </a:r>
                      <a:r>
                        <a:rPr lang="en-US" baseline="0" dirty="0"/>
                        <a:t> id </a:t>
                      </a:r>
                      <a:r>
                        <a:rPr lang="en-US" baseline="0" dirty="0" err="1"/>
                        <a:t>karyawan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Nama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kota</a:t>
                      </a:r>
                      <a:endParaRPr lang="en-US" dirty="0">
                        <a:latin typeface="Adobe Caslon Pro" panose="0205050205050A0204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mode, </a:t>
                      </a:r>
                      <a:r>
                        <a:rPr lang="id-ID" dirty="0" err="1"/>
                        <a:t>entropy</a:t>
                      </a:r>
                      <a:r>
                        <a:rPr lang="id-ID" dirty="0"/>
                        <a:t>, </a:t>
                      </a:r>
                      <a:r>
                        <a:rPr lang="id-ID" dirty="0" err="1"/>
                        <a:t>contingency</a:t>
                      </a:r>
                      <a:r>
                        <a:rPr lang="id-ID" dirty="0"/>
                        <a:t> </a:t>
                      </a:r>
                      <a:r>
                        <a:rPr lang="id-ID" dirty="0" err="1"/>
                        <a:t>correlation</a:t>
                      </a:r>
                      <a:r>
                        <a:rPr lang="id-ID" dirty="0"/>
                        <a:t>, </a:t>
                      </a:r>
                      <a:r>
                        <a:rPr lang="en-US" sz="1800" dirty="0">
                          <a:sym typeface="Symbol" pitchFamily="18" charset="2"/>
                        </a:rPr>
                        <a:t></a:t>
                      </a:r>
                      <a:r>
                        <a:rPr lang="en-US" sz="1800" baseline="30000" dirty="0"/>
                        <a:t>2</a:t>
                      </a:r>
                      <a:r>
                        <a:rPr lang="en-US" sz="1800" dirty="0">
                          <a:sym typeface="Symbol" pitchFamily="18" charset="2"/>
                        </a:rPr>
                        <a:t> </a:t>
                      </a:r>
                      <a:r>
                        <a:rPr lang="id-ID" dirty="0" err="1"/>
                        <a:t>test</a:t>
                      </a:r>
                      <a:endParaRPr lang="id-ID" dirty="0">
                        <a:latin typeface="Adobe Caslon Pro" panose="0205050205050A0204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6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2DBB-094E-6BAB-AA14-DD3428E60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4CB2D2-2780-4DFD-D2E5-1A4DB388A46E}"/>
              </a:ext>
            </a:extLst>
          </p:cNvPr>
          <p:cNvSpPr txBox="1"/>
          <p:nvPr/>
        </p:nvSpPr>
        <p:spPr>
          <a:xfrm>
            <a:off x="794792" y="2551837"/>
            <a:ext cx="105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PREPROCESSING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2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AE99-350B-E694-3B0D-5EC9E687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Data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AA68-8FF3-3B19-DE75-A0B838965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b="1" dirty="0" err="1"/>
              <a:t>Pra-pemrosesan</a:t>
            </a:r>
            <a:r>
              <a:rPr lang="en-ID" b="1" dirty="0"/>
              <a:t> data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data mining. </a:t>
            </a:r>
            <a:r>
              <a:rPr lang="en-ID" dirty="0" err="1"/>
              <a:t>Sebelum</a:t>
            </a:r>
            <a:r>
              <a:rPr lang="en-ID" dirty="0"/>
              <a:t> data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pemodelan</a:t>
            </a:r>
            <a:r>
              <a:rPr lang="en-ID" dirty="0"/>
              <a:t>, data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dipersiapkan</a:t>
            </a:r>
            <a:r>
              <a:rPr lang="en-ID" dirty="0"/>
              <a:t> agar </a:t>
            </a:r>
            <a:r>
              <a:rPr lang="en-ID" dirty="0" err="1">
                <a:solidFill>
                  <a:srgbClr val="FF0000"/>
                </a:solidFill>
              </a:rPr>
              <a:t>bersih</a:t>
            </a:r>
            <a:r>
              <a:rPr lang="en-ID" dirty="0"/>
              <a:t>, </a:t>
            </a:r>
            <a:r>
              <a:rPr lang="en-ID" dirty="0" err="1">
                <a:solidFill>
                  <a:schemeClr val="accent1"/>
                </a:solidFill>
              </a:rPr>
              <a:t>konsisten</a:t>
            </a:r>
            <a:r>
              <a:rPr lang="en-ID" dirty="0"/>
              <a:t>, dan </a:t>
            </a:r>
            <a:r>
              <a:rPr lang="en-ID" dirty="0" err="1">
                <a:solidFill>
                  <a:srgbClr val="00B050"/>
                </a:solidFill>
              </a:rPr>
              <a:t>relevan</a:t>
            </a:r>
            <a:r>
              <a:rPr lang="en-ID" dirty="0"/>
              <a:t>.</a:t>
            </a:r>
          </a:p>
          <a:p>
            <a:r>
              <a:rPr lang="en-ID" b="1" dirty="0" err="1"/>
              <a:t>Mengapa</a:t>
            </a:r>
            <a:r>
              <a:rPr lang="en-ID" b="1" dirty="0"/>
              <a:t> </a:t>
            </a:r>
            <a:r>
              <a:rPr lang="en-ID" b="1" dirty="0" err="1"/>
              <a:t>Perlu</a:t>
            </a:r>
            <a:r>
              <a:rPr lang="en-ID" b="1" dirty="0"/>
              <a:t> </a:t>
            </a:r>
            <a:r>
              <a:rPr lang="en-ID" b="1" dirty="0" err="1"/>
              <a:t>Pra-pemrosesan</a:t>
            </a:r>
            <a:r>
              <a:rPr lang="en-ID" b="1" dirty="0"/>
              <a:t> Data?</a:t>
            </a:r>
          </a:p>
          <a:p>
            <a:pPr marL="179388" indent="0">
              <a:buNone/>
            </a:pPr>
            <a:r>
              <a:rPr lang="en-ID" dirty="0"/>
              <a:t>Data di dunia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kali: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Tidak </a:t>
            </a:r>
            <a:r>
              <a:rPr lang="en-ID" dirty="0" err="1"/>
              <a:t>lengkap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(missing data)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Tidak </a:t>
            </a:r>
            <a:r>
              <a:rPr lang="en-ID" dirty="0" err="1"/>
              <a:t>konsisten</a:t>
            </a:r>
            <a:endParaRPr lang="en-ID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i="1" dirty="0">
                <a:solidFill>
                  <a:schemeClr val="accent1"/>
                </a:solidFill>
              </a:rPr>
              <a:t>noise</a:t>
            </a:r>
            <a:r>
              <a:rPr lang="en-ID" dirty="0"/>
              <a:t> (data </a:t>
            </a:r>
            <a:r>
              <a:rPr lang="en-ID" dirty="0" err="1"/>
              <a:t>acak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error)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/>
              <a:t>Dalam format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.</a:t>
            </a:r>
          </a:p>
          <a:p>
            <a:pPr marL="88900" lvl="1" indent="0">
              <a:buNone/>
            </a:pPr>
            <a:endParaRPr lang="en-ID" dirty="0"/>
          </a:p>
          <a:p>
            <a:pPr marL="88900" lvl="1" indent="0">
              <a:buNone/>
            </a:pPr>
            <a:r>
              <a:rPr lang="en-ID" dirty="0">
                <a:solidFill>
                  <a:srgbClr val="00B050"/>
                </a:solidFill>
              </a:rPr>
              <a:t>Karena </a:t>
            </a:r>
            <a:r>
              <a:rPr lang="en-ID" dirty="0" err="1">
                <a:solidFill>
                  <a:srgbClr val="00B050"/>
                </a:solidFill>
              </a:rPr>
              <a:t>itu</a:t>
            </a:r>
            <a:r>
              <a:rPr lang="en-ID" dirty="0">
                <a:solidFill>
                  <a:srgbClr val="00B050"/>
                </a:solidFill>
              </a:rPr>
              <a:t>, data </a:t>
            </a:r>
            <a:r>
              <a:rPr lang="en-ID" dirty="0" err="1">
                <a:solidFill>
                  <a:srgbClr val="00B050"/>
                </a:solidFill>
              </a:rPr>
              <a:t>perlu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dipersiapkan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terlebih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dahulu</a:t>
            </a:r>
            <a:r>
              <a:rPr lang="en-ID" dirty="0">
                <a:solidFill>
                  <a:srgbClr val="00B050"/>
                </a:solidFill>
              </a:rPr>
              <a:t> agar </a:t>
            </a:r>
            <a:r>
              <a:rPr lang="en-ID" dirty="0" err="1">
                <a:solidFill>
                  <a:srgbClr val="00B050"/>
                </a:solidFill>
              </a:rPr>
              <a:t>hasil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analisis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tidak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menyesatkan</a:t>
            </a:r>
            <a:r>
              <a:rPr lang="en-ID" dirty="0">
                <a:solidFill>
                  <a:srgbClr val="00B050"/>
                </a:solidFill>
              </a:rPr>
              <a:t> (</a:t>
            </a:r>
            <a:r>
              <a:rPr lang="en-ID" dirty="0" err="1">
                <a:solidFill>
                  <a:srgbClr val="00B050"/>
                </a:solidFill>
              </a:rPr>
              <a:t>meningkatkan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kualitas</a:t>
            </a:r>
            <a:r>
              <a:rPr lang="en-ID" dirty="0">
                <a:solidFill>
                  <a:srgbClr val="00B050"/>
                </a:solidFill>
              </a:rPr>
              <a:t> data).</a:t>
            </a:r>
          </a:p>
        </p:txBody>
      </p:sp>
    </p:spTree>
    <p:extLst>
      <p:ext uri="{BB962C8B-B14F-4D97-AF65-F5344CB8AC3E}">
        <p14:creationId xmlns:p14="http://schemas.microsoft.com/office/powerpoint/2010/main" val="200257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D7D4-419F-96D5-5AD2-781478EB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Utama Data Preprocessing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BC824-09F0-8D1E-2330-C2A9ED6C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Data Cleaning (</a:t>
            </a:r>
            <a:r>
              <a:rPr lang="en-ID" dirty="0" err="1"/>
              <a:t>Pembersihan</a:t>
            </a:r>
            <a:r>
              <a:rPr lang="en-ID" dirty="0"/>
              <a:t> Data)</a:t>
            </a:r>
          </a:p>
          <a:p>
            <a:r>
              <a:rPr lang="en-ID" dirty="0"/>
              <a:t>Data Integration (Integrasi Data)</a:t>
            </a:r>
          </a:p>
          <a:p>
            <a:r>
              <a:rPr lang="en-ID" dirty="0"/>
              <a:t>Data Reduction (</a:t>
            </a:r>
            <a:r>
              <a:rPr lang="en-ID" dirty="0" err="1"/>
              <a:t>Reduksi</a:t>
            </a:r>
            <a:r>
              <a:rPr lang="en-ID" dirty="0"/>
              <a:t> Data)</a:t>
            </a:r>
          </a:p>
          <a:p>
            <a:r>
              <a:rPr lang="en-ID" dirty="0"/>
              <a:t>Data Transformation (</a:t>
            </a:r>
            <a:r>
              <a:rPr lang="en-ID" dirty="0" err="1"/>
              <a:t>Transformasi</a:t>
            </a:r>
            <a:r>
              <a:rPr lang="en-ID" dirty="0"/>
              <a:t> Data)</a:t>
            </a:r>
          </a:p>
          <a:p>
            <a:r>
              <a:rPr lang="en-ID" dirty="0"/>
              <a:t>Data Discretization (</a:t>
            </a:r>
            <a:r>
              <a:rPr lang="en-ID" dirty="0" err="1"/>
              <a:t>Diskretisasi</a:t>
            </a:r>
            <a:r>
              <a:rPr lang="en-ID" dirty="0"/>
              <a:t> Data)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12B4A-E25B-D7B3-98DF-41AC583C3844}"/>
              </a:ext>
            </a:extLst>
          </p:cNvPr>
          <p:cNvSpPr txBox="1"/>
          <p:nvPr/>
        </p:nvSpPr>
        <p:spPr>
          <a:xfrm>
            <a:off x="1272989" y="4542117"/>
            <a:ext cx="9359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dirty="0" err="1">
                <a:solidFill>
                  <a:srgbClr val="FF0000"/>
                </a:solidFill>
                <a:latin typeface="Adobe Caslon Pro" panose="0205050205050A020403"/>
              </a:rPr>
              <a:t>Jelaskan</a:t>
            </a:r>
            <a:r>
              <a:rPr lang="en-ID" sz="2800" dirty="0">
                <a:solidFill>
                  <a:srgbClr val="FF0000"/>
                </a:solidFill>
                <a:latin typeface="Adobe Caslon Pro" panose="0205050205050A020403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Adobe Caslon Pro" panose="0205050205050A020403"/>
              </a:rPr>
              <a:t>apa</a:t>
            </a:r>
            <a:r>
              <a:rPr lang="en-ID" sz="2800" dirty="0">
                <a:solidFill>
                  <a:srgbClr val="FF0000"/>
                </a:solidFill>
                <a:latin typeface="Adobe Caslon Pro" panose="0205050205050A020403"/>
              </a:rPr>
              <a:t> yang </a:t>
            </a:r>
            <a:r>
              <a:rPr lang="en-ID" sz="2800" dirty="0" err="1">
                <a:solidFill>
                  <a:srgbClr val="FF0000"/>
                </a:solidFill>
                <a:latin typeface="Adobe Caslon Pro" panose="0205050205050A020403"/>
              </a:rPr>
              <a:t>dimaksud</a:t>
            </a:r>
            <a:r>
              <a:rPr lang="en-ID" sz="2800" dirty="0">
                <a:solidFill>
                  <a:srgbClr val="FF0000"/>
                </a:solidFill>
                <a:latin typeface="Adobe Caslon Pro" panose="0205050205050A020403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Adobe Caslon Pro" panose="0205050205050A020403"/>
              </a:rPr>
              <a:t>dari</a:t>
            </a:r>
            <a:r>
              <a:rPr lang="en-ID" sz="2800" dirty="0">
                <a:solidFill>
                  <a:srgbClr val="FF0000"/>
                </a:solidFill>
                <a:latin typeface="Adobe Caslon Pro" panose="0205050205050A020403"/>
              </a:rPr>
              <a:t> masing-masing </a:t>
            </a:r>
            <a:r>
              <a:rPr lang="en-ID" sz="2800" dirty="0" err="1">
                <a:solidFill>
                  <a:srgbClr val="FF0000"/>
                </a:solidFill>
                <a:latin typeface="Adobe Caslon Pro" panose="0205050205050A020403"/>
              </a:rPr>
              <a:t>tahapan</a:t>
            </a:r>
            <a:r>
              <a:rPr lang="en-ID" sz="2800" dirty="0">
                <a:solidFill>
                  <a:srgbClr val="FF0000"/>
                </a:solidFill>
                <a:latin typeface="Adobe Caslon Pro" panose="0205050205050A020403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Adobe Caslon Pro" panose="0205050205050A020403"/>
              </a:rPr>
              <a:t>utama</a:t>
            </a:r>
            <a:r>
              <a:rPr lang="en-ID" sz="2800" dirty="0">
                <a:solidFill>
                  <a:srgbClr val="FF0000"/>
                </a:solidFill>
                <a:latin typeface="Adobe Caslon Pro" panose="0205050205050A020403"/>
              </a:rPr>
              <a:t> data preprocessing </a:t>
            </a:r>
            <a:r>
              <a:rPr lang="en-ID" sz="2800" dirty="0" err="1">
                <a:solidFill>
                  <a:srgbClr val="FF0000"/>
                </a:solidFill>
                <a:latin typeface="Adobe Caslon Pro" panose="0205050205050A020403"/>
              </a:rPr>
              <a:t>tersebut</a:t>
            </a:r>
            <a:r>
              <a:rPr lang="en-ID" sz="2800" dirty="0">
                <a:solidFill>
                  <a:srgbClr val="FF0000"/>
                </a:solidFill>
                <a:latin typeface="Adobe Caslon Pro" panose="0205050205050A020403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797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FE2EE-EFDC-51F8-27A8-8C7C1F239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B6936A-92C8-1802-B662-345166BB871C}"/>
              </a:ext>
            </a:extLst>
          </p:cNvPr>
          <p:cNvSpPr txBox="1"/>
          <p:nvPr/>
        </p:nvSpPr>
        <p:spPr>
          <a:xfrm>
            <a:off x="794792" y="2551837"/>
            <a:ext cx="105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SELEKSI FITUR DATASET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0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E296-24F3-82DB-DD39-C3EE583D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Selection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B88C-7B1F-D5B4-FDB6-3951FDE5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 err="1"/>
              <a:t>Seleksi</a:t>
            </a:r>
            <a:r>
              <a:rPr lang="en-ID" b="1" dirty="0"/>
              <a:t> </a:t>
            </a:r>
            <a:r>
              <a:rPr lang="en-ID" b="1" dirty="0" err="1"/>
              <a:t>fitur</a:t>
            </a:r>
            <a:r>
              <a:rPr lang="en-ID" b="1" dirty="0"/>
              <a:t> </a:t>
            </a:r>
            <a:r>
              <a:rPr lang="en-ID" b="1" i="1" dirty="0"/>
              <a:t>(feature selection)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proses </a:t>
            </a:r>
            <a:r>
              <a:rPr lang="en-ID" dirty="0" err="1">
                <a:solidFill>
                  <a:srgbClr val="FF0000"/>
                </a:solidFill>
              </a:rPr>
              <a:t>memilih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>
                <a:solidFill>
                  <a:schemeClr val="accent1"/>
                </a:solidFill>
              </a:rPr>
              <a:t>subset </a:t>
            </a:r>
            <a:r>
              <a:rPr lang="en-ID" dirty="0" err="1">
                <a:solidFill>
                  <a:schemeClr val="accent1"/>
                </a:solidFill>
              </a:rPr>
              <a:t>fitur</a:t>
            </a:r>
            <a:r>
              <a:rPr lang="en-ID" dirty="0">
                <a:solidFill>
                  <a:schemeClr val="accent1"/>
                </a:solidFill>
              </a:rPr>
              <a:t> (</a:t>
            </a:r>
            <a:r>
              <a:rPr lang="en-ID" dirty="0" err="1">
                <a:solidFill>
                  <a:schemeClr val="accent1"/>
                </a:solidFill>
              </a:rPr>
              <a:t>atribut</a:t>
            </a:r>
            <a:r>
              <a:rPr lang="en-ID" dirty="0">
                <a:solidFill>
                  <a:schemeClr val="accent1"/>
                </a:solidFill>
              </a:rPr>
              <a:t>) </a:t>
            </a:r>
            <a:r>
              <a:rPr lang="en-ID" dirty="0"/>
              <a:t>yang </a:t>
            </a:r>
            <a:r>
              <a:rPr lang="en-ID" dirty="0">
                <a:solidFill>
                  <a:schemeClr val="accent1"/>
                </a:solidFill>
              </a:rPr>
              <a:t>paling </a:t>
            </a:r>
            <a:r>
              <a:rPr lang="en-ID" dirty="0" err="1">
                <a:solidFill>
                  <a:schemeClr val="accent1"/>
                </a:solidFill>
              </a:rPr>
              <a:t>relevan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sekumpulan</a:t>
            </a:r>
            <a:r>
              <a:rPr lang="en-ID" dirty="0"/>
              <a:t> </a:t>
            </a:r>
            <a:r>
              <a:rPr lang="en-ID" dirty="0" err="1"/>
              <a:t>fitur</a:t>
            </a:r>
            <a:r>
              <a:rPr lang="en-ID" dirty="0"/>
              <a:t> yang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dataset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>
                <a:solidFill>
                  <a:srgbClr val="00B050"/>
                </a:solidFill>
              </a:rPr>
              <a:t>meningkatkan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performa</a:t>
            </a:r>
            <a:r>
              <a:rPr lang="en-ID" dirty="0">
                <a:solidFill>
                  <a:srgbClr val="00B050"/>
                </a:solidFill>
              </a:rPr>
              <a:t> model dan </a:t>
            </a:r>
            <a:r>
              <a:rPr lang="en-ID" dirty="0" err="1">
                <a:solidFill>
                  <a:srgbClr val="00B050"/>
                </a:solidFill>
              </a:rPr>
              <a:t>efisiensi</a:t>
            </a:r>
            <a:r>
              <a:rPr lang="en-ID" dirty="0">
                <a:solidFill>
                  <a:srgbClr val="00B050"/>
                </a:solidFill>
              </a:rPr>
              <a:t> proses </a:t>
            </a:r>
            <a:r>
              <a:rPr lang="en-ID" dirty="0" err="1">
                <a:solidFill>
                  <a:srgbClr val="00B050"/>
                </a:solidFill>
              </a:rPr>
              <a:t>analisis</a:t>
            </a:r>
            <a:r>
              <a:rPr lang="en-ID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36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2E45-694D-3560-3D98-B80915BC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Tujuan </a:t>
            </a:r>
            <a:r>
              <a:rPr lang="en-ID" dirty="0" err="1"/>
              <a:t>Seleksi</a:t>
            </a:r>
            <a:r>
              <a:rPr lang="en-ID" dirty="0"/>
              <a:t> Fitur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C4919-A19D-7E24-BD3D-5DFFD7E2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kompleksitas</a:t>
            </a:r>
            <a:r>
              <a:rPr lang="en-ID" dirty="0"/>
              <a:t> model</a:t>
            </a:r>
          </a:p>
          <a:p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akurasi</a:t>
            </a:r>
            <a:r>
              <a:rPr lang="en-ID" dirty="0"/>
              <a:t> model</a:t>
            </a:r>
          </a:p>
          <a:p>
            <a:r>
              <a:rPr lang="en-ID" dirty="0" err="1"/>
              <a:t>Mengurangi</a:t>
            </a:r>
            <a:r>
              <a:rPr lang="en-ID" dirty="0"/>
              <a:t> overfitting</a:t>
            </a:r>
          </a:p>
          <a:p>
            <a:r>
              <a:rPr lang="en-ID" dirty="0" err="1"/>
              <a:t>Mempercepat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pemrosesan</a:t>
            </a:r>
            <a:endParaRPr lang="en-ID" dirty="0"/>
          </a:p>
          <a:p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interpretasi</a:t>
            </a:r>
            <a:r>
              <a:rPr lang="en-ID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314733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6974-492E-FD09-9004-A8CEED96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Praktikum</a:t>
            </a:r>
            <a:r>
              <a:rPr lang="en-US" dirty="0"/>
              <a:t> 1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388D8-4829-7DB6-29ED-241E93B08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i="1" dirty="0"/>
              <a:t>dataset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UCI/</a:t>
            </a:r>
            <a:r>
              <a:rPr lang="en-ID" i="1" dirty="0"/>
              <a:t>Kaggle</a:t>
            </a:r>
            <a:r>
              <a:rPr lang="en-ID" dirty="0"/>
              <a:t> dan </a:t>
            </a:r>
            <a:r>
              <a:rPr lang="en-ID" dirty="0" err="1"/>
              <a:t>memanggil</a:t>
            </a:r>
            <a:r>
              <a:rPr lang="en-ID" dirty="0"/>
              <a:t> dataset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i="1" dirty="0" err="1"/>
              <a:t>Rapidminer</a:t>
            </a:r>
            <a:r>
              <a:rPr lang="en-ID" dirty="0"/>
              <a:t>/ IDE Python!</a:t>
            </a:r>
          </a:p>
          <a:p>
            <a:r>
              <a:rPr lang="en-ID" dirty="0" err="1"/>
              <a:t>Lakukan</a:t>
            </a:r>
            <a:r>
              <a:rPr lang="en-ID" dirty="0"/>
              <a:t> </a:t>
            </a:r>
            <a:r>
              <a:rPr lang="en-ID" i="1" dirty="0"/>
              <a:t>data preprocessing </a:t>
            </a:r>
            <a:r>
              <a:rPr lang="en-ID" dirty="0"/>
              <a:t>pada </a:t>
            </a:r>
            <a:r>
              <a:rPr lang="en-ID" i="1" dirty="0"/>
              <a:t>dataset </a:t>
            </a:r>
            <a:r>
              <a:rPr lang="en-ID" dirty="0" err="1"/>
              <a:t>tersebut</a:t>
            </a:r>
            <a:r>
              <a:rPr lang="en-ID" dirty="0"/>
              <a:t>!</a:t>
            </a:r>
          </a:p>
          <a:p>
            <a:r>
              <a:rPr lang="en-ID" dirty="0" err="1"/>
              <a:t>Adakah</a:t>
            </a:r>
            <a:r>
              <a:rPr lang="en-ID" dirty="0"/>
              <a:t> </a:t>
            </a:r>
            <a:r>
              <a:rPr lang="en-ID" i="1" dirty="0"/>
              <a:t>feature selection </a:t>
            </a:r>
            <a:r>
              <a:rPr lang="en-ID" dirty="0"/>
              <a:t>yang </a:t>
            </a:r>
            <a:r>
              <a:rPr lang="en-ID" dirty="0" err="1"/>
              <a:t>diterapkan</a:t>
            </a:r>
            <a:r>
              <a:rPr lang="en-ID" dirty="0"/>
              <a:t>?</a:t>
            </a:r>
          </a:p>
          <a:p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dan </a:t>
            </a:r>
            <a:r>
              <a:rPr lang="en-ID" dirty="0" err="1"/>
              <a:t>implementasi</a:t>
            </a:r>
            <a:r>
              <a:rPr lang="en-ID" dirty="0"/>
              <a:t> </a:t>
            </a:r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i="1" dirty="0"/>
              <a:t>data preprocessing </a:t>
            </a:r>
            <a:r>
              <a:rPr lang="en-ID" dirty="0"/>
              <a:t>dan </a:t>
            </a:r>
            <a:r>
              <a:rPr lang="en-ID" dirty="0" err="1"/>
              <a:t>seleksi</a:t>
            </a:r>
            <a:r>
              <a:rPr lang="en-ID" dirty="0"/>
              <a:t> </a:t>
            </a:r>
            <a:r>
              <a:rPr lang="en-ID" dirty="0" err="1"/>
              <a:t>fitur</a:t>
            </a:r>
            <a:r>
              <a:rPr lang="en-ID"/>
              <a:t> (</a:t>
            </a:r>
            <a:r>
              <a:rPr lang="en-ID" i="1"/>
              <a:t>feature selection) </a:t>
            </a:r>
            <a:r>
              <a:rPr lang="en-ID"/>
              <a:t>pada </a:t>
            </a:r>
            <a:r>
              <a:rPr lang="en-ID" i="1" dirty="0"/>
              <a:t>dataset</a:t>
            </a:r>
            <a:r>
              <a:rPr lang="en-ID" dirty="0"/>
              <a:t> </a:t>
            </a:r>
            <a:r>
              <a:rPr lang="en-ID" dirty="0" err="1"/>
              <a:t>tersebut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551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D8DDB-2CEE-4133-B006-ECBD96FA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82413"/>
            <a:ext cx="2380587" cy="297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70B2A7F-5C3A-4A6B-A903-EDFAD3306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b="12527"/>
          <a:stretch/>
        </p:blipFill>
        <p:spPr>
          <a:xfrm>
            <a:off x="4667024" y="2213446"/>
            <a:ext cx="2659711" cy="365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81C5ED9B-5A24-4616-BAAD-2F14D3921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1770"/>
          <a:stretch/>
        </p:blipFill>
        <p:spPr>
          <a:xfrm>
            <a:off x="7460522" y="1575628"/>
            <a:ext cx="2578829" cy="349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3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9FA85-3C81-A06F-B0F0-36BD7EE5B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E5E1-4A26-7348-71F5-91C78045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46744"/>
            <a:ext cx="11342450" cy="10160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Mata </a:t>
            </a:r>
            <a:r>
              <a:rPr lang="en-US" b="1" dirty="0" err="1"/>
              <a:t>Kuliah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AFAD-DC1F-ABE3-B72E-0B129CBD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2062163" indent="-2062163">
              <a:buNone/>
              <a:tabLst>
                <a:tab pos="3316288" algn="l"/>
              </a:tabLst>
            </a:pPr>
            <a:r>
              <a:rPr lang="en-US" b="1" dirty="0"/>
              <a:t>CPMK091:</a:t>
            </a:r>
          </a:p>
          <a:p>
            <a:pPr marL="0" indent="0">
              <a:buNone/>
              <a:tabLst>
                <a:tab pos="3316288" algn="l"/>
              </a:tabLst>
            </a:pPr>
            <a:r>
              <a:rPr lang="en-US" dirty="0"/>
              <a:t>Mampu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dan </a:t>
            </a:r>
            <a:r>
              <a:rPr lang="en-US" dirty="0" err="1"/>
              <a:t>tahapan</a:t>
            </a:r>
            <a:r>
              <a:rPr lang="en-US" dirty="0"/>
              <a:t> data mining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marL="3316288" indent="-3316288">
              <a:buNone/>
            </a:pPr>
            <a:r>
              <a:rPr lang="en-US" b="1" dirty="0"/>
              <a:t>Sub-CPMK0912:</a:t>
            </a:r>
          </a:p>
          <a:p>
            <a:pPr marL="0" indent="0">
              <a:buNone/>
            </a:pPr>
            <a:r>
              <a:rPr lang="en-US" dirty="0"/>
              <a:t>Mampu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/ </a:t>
            </a:r>
            <a:r>
              <a:rPr lang="en-US" dirty="0" err="1"/>
              <a:t>peran</a:t>
            </a:r>
            <a:r>
              <a:rPr lang="en-US" dirty="0"/>
              <a:t> data mining dan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dataset.</a:t>
            </a:r>
          </a:p>
        </p:txBody>
      </p:sp>
    </p:spTree>
    <p:extLst>
      <p:ext uri="{BB962C8B-B14F-4D97-AF65-F5344CB8AC3E}">
        <p14:creationId xmlns:p14="http://schemas.microsoft.com/office/powerpoint/2010/main" val="41142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F3F65-C994-1D8A-F8D9-192BDC5C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03AD-7469-77E7-235B-3AA1C555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46744"/>
            <a:ext cx="11342450" cy="10160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Indikator</a:t>
            </a:r>
            <a:r>
              <a:rPr lang="en-US" b="1" dirty="0"/>
              <a:t>/ Tujuan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FCFB-8910-D543-D4EC-85926C07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806450" indent="-806450">
              <a:buNone/>
              <a:tabLst>
                <a:tab pos="3316288" algn="l"/>
              </a:tabLst>
            </a:pPr>
            <a:r>
              <a:rPr lang="nn-NO" dirty="0"/>
              <a:t>4.1.	Ketepatan mengidentifikasi teknik seleksi fitur dataset.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44" y="246744"/>
            <a:ext cx="7683981" cy="1016001"/>
          </a:xfrm>
        </p:spPr>
        <p:txBody>
          <a:bodyPr/>
          <a:lstStyle/>
          <a:p>
            <a:pPr algn="ctr"/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b="1" dirty="0"/>
              <a:t>Seleksi Fitur </a:t>
            </a:r>
            <a:r>
              <a:rPr lang="nn-NO" b="1" i="1" dirty="0"/>
              <a:t>Dataset</a:t>
            </a:r>
          </a:p>
          <a:p>
            <a:r>
              <a:rPr lang="nn-NO" dirty="0"/>
              <a:t>Karakteristik data</a:t>
            </a:r>
          </a:p>
          <a:p>
            <a:r>
              <a:rPr lang="nn-NO" dirty="0"/>
              <a:t>Jenis </a:t>
            </a:r>
            <a:r>
              <a:rPr lang="nn-NO" i="1" dirty="0"/>
              <a:t>data pre-processing (data preparation, data reduction, data cleaning)</a:t>
            </a:r>
          </a:p>
          <a:p>
            <a:r>
              <a:rPr lang="nn-NO" dirty="0"/>
              <a:t>Teknik seleksi fitur </a:t>
            </a:r>
            <a:r>
              <a:rPr lang="nn-NO" i="1" dirty="0"/>
              <a:t>dataset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34620-1BC8-22DD-ABBB-C8970D8750B5}"/>
              </a:ext>
            </a:extLst>
          </p:cNvPr>
          <p:cNvSpPr txBox="1"/>
          <p:nvPr/>
        </p:nvSpPr>
        <p:spPr>
          <a:xfrm>
            <a:off x="794792" y="2551837"/>
            <a:ext cx="105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KARAKTERISTIK DATASET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1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AD54-6C76-A043-137E-B2CD3B84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Apa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F7B8D-1412-5BEC-CC7F-E2E3924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 err="1"/>
              <a:t>Objek</a:t>
            </a:r>
            <a:r>
              <a:rPr lang="en-ID" b="1" dirty="0"/>
              <a:t> data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unit </a:t>
            </a:r>
            <a:r>
              <a:rPr lang="en-ID" dirty="0" err="1">
                <a:solidFill>
                  <a:srgbClr val="FF0000"/>
                </a:solidFill>
              </a:rPr>
              <a:t>utama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/>
              <a:t>dalam</a:t>
            </a:r>
            <a:r>
              <a:rPr lang="en-ID" dirty="0"/>
              <a:t> Kumpulan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himpunan</a:t>
            </a:r>
            <a:r>
              <a:rPr lang="en-ID" dirty="0"/>
              <a:t> data </a:t>
            </a:r>
            <a:r>
              <a:rPr lang="en-ID" i="1" dirty="0"/>
              <a:t>(dataset)</a:t>
            </a:r>
            <a:r>
              <a:rPr lang="en-ID" dirty="0"/>
              <a:t>.</a:t>
            </a:r>
          </a:p>
          <a:p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mewakili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sesuatu</a:t>
            </a:r>
            <a:r>
              <a:rPr lang="en-ID" dirty="0">
                <a:solidFill>
                  <a:srgbClr val="FF0000"/>
                </a:solidFill>
              </a:rPr>
              <a:t> yang </a:t>
            </a:r>
            <a:r>
              <a:rPr lang="en-ID" dirty="0" err="1">
                <a:solidFill>
                  <a:srgbClr val="FF0000"/>
                </a:solidFill>
              </a:rPr>
              <a:t>nyata</a:t>
            </a:r>
            <a:r>
              <a:rPr lang="en-ID" dirty="0">
                <a:solidFill>
                  <a:srgbClr val="FF0000"/>
                </a:solidFill>
              </a:rPr>
              <a:t> (</a:t>
            </a:r>
            <a:r>
              <a:rPr lang="en-ID" dirty="0" err="1">
                <a:solidFill>
                  <a:srgbClr val="FF0000"/>
                </a:solidFill>
              </a:rPr>
              <a:t>entitas</a:t>
            </a:r>
            <a:r>
              <a:rPr lang="en-ID" dirty="0">
                <a:solidFill>
                  <a:srgbClr val="FF0000"/>
                </a:solidFill>
              </a:rPr>
              <a:t>) </a:t>
            </a:r>
            <a:r>
              <a:rPr lang="en-ID" dirty="0"/>
              <a:t>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amati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.</a:t>
            </a:r>
          </a:p>
          <a:p>
            <a:r>
              <a:rPr lang="en-ID" b="1" dirty="0" err="1"/>
              <a:t>Contoh</a:t>
            </a:r>
            <a:r>
              <a:rPr lang="en-ID" b="1" dirty="0"/>
              <a:t>:</a:t>
            </a:r>
          </a:p>
          <a:p>
            <a:pPr lvl="1"/>
            <a:r>
              <a:rPr lang="en-ID" dirty="0"/>
              <a:t>Dalam database </a:t>
            </a:r>
            <a:r>
              <a:rPr lang="en-ID" dirty="0" err="1"/>
              <a:t>penjualan</a:t>
            </a:r>
            <a:r>
              <a:rPr lang="en-ID" dirty="0"/>
              <a:t>,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datanya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, </a:t>
            </a:r>
            <a:r>
              <a:rPr lang="en-ID" dirty="0" err="1"/>
              <a:t>produk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penjualan</a:t>
            </a:r>
            <a:r>
              <a:rPr lang="en-ID" dirty="0"/>
              <a:t>.</a:t>
            </a:r>
          </a:p>
          <a:p>
            <a:pPr lvl="1"/>
            <a:r>
              <a:rPr lang="en-ID" dirty="0"/>
              <a:t>Dalam database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datanya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</a:t>
            </a:r>
          </a:p>
          <a:p>
            <a:pPr lvl="1"/>
            <a:r>
              <a:rPr lang="en-ID" dirty="0"/>
              <a:t>Dalam database universitas, </a:t>
            </a:r>
            <a:r>
              <a:rPr lang="en-ID" dirty="0" err="1"/>
              <a:t>objeknya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, </a:t>
            </a:r>
            <a:r>
              <a:rPr lang="en-ID" dirty="0" err="1"/>
              <a:t>dosen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kuliah</a:t>
            </a:r>
            <a:r>
              <a:rPr lang="en-ID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EECD5-EB6D-8029-94D2-5D91E2D5E7E2}"/>
              </a:ext>
            </a:extLst>
          </p:cNvPr>
          <p:cNvSpPr txBox="1"/>
          <p:nvPr/>
        </p:nvSpPr>
        <p:spPr>
          <a:xfrm>
            <a:off x="9457459" y="602668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>
                <a:latin typeface="Adobe Caslon Pro" panose="0205050205050A020403"/>
              </a:rPr>
              <a:t>Data Mining</a:t>
            </a:r>
          </a:p>
          <a:p>
            <a:r>
              <a:rPr lang="en-ID" sz="1200" dirty="0">
                <a:latin typeface="Adobe Caslon Pro" panose="0205050205050A020403"/>
              </a:rPr>
              <a:t>Concepts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242655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2B82-6845-BA26-D23B-C8F2F95B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Objek</a:t>
            </a:r>
            <a:r>
              <a:rPr lang="en-ID" dirty="0"/>
              <a:t> Data = Baris </a:t>
            </a:r>
            <a:r>
              <a:rPr lang="en-ID" dirty="0" err="1"/>
              <a:t>dalam</a:t>
            </a:r>
            <a:r>
              <a:rPr lang="en-ID" dirty="0"/>
              <a:t> Tabel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D18D-C02C-F357-56FA-D8C9ABF0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indent="-538163"/>
            <a:r>
              <a:rPr lang="en-ID" dirty="0"/>
              <a:t>Jika data </a:t>
            </a:r>
            <a:r>
              <a:rPr lang="en-ID" dirty="0" err="1"/>
              <a:t>disimpan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di Excel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database), </a:t>
            </a:r>
            <a:r>
              <a:rPr lang="en-ID" dirty="0" err="1"/>
              <a:t>maka</a:t>
            </a:r>
            <a:r>
              <a:rPr lang="en-ID" dirty="0"/>
              <a:t>:</a:t>
            </a:r>
          </a:p>
          <a:p>
            <a:pPr marL="1076325" indent="-457200">
              <a:buFont typeface="Wingdings" panose="05000000000000000000" pitchFamily="2" charset="2"/>
              <a:buChar char="ü"/>
            </a:pP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baris </a:t>
            </a:r>
            <a:r>
              <a:rPr lang="en-ID" i="1" dirty="0">
                <a:solidFill>
                  <a:srgbClr val="FF0000"/>
                </a:solidFill>
              </a:rPr>
              <a:t>(row)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>
                <a:solidFill>
                  <a:schemeClr val="accent1"/>
                </a:solidFill>
              </a:rPr>
              <a:t>objek</a:t>
            </a:r>
            <a:r>
              <a:rPr lang="en-ID" dirty="0">
                <a:solidFill>
                  <a:schemeClr val="accent1"/>
                </a:solidFill>
              </a:rPr>
              <a:t> data</a:t>
            </a:r>
            <a:r>
              <a:rPr lang="en-ID" dirty="0"/>
              <a:t>.</a:t>
            </a:r>
          </a:p>
          <a:p>
            <a:pPr marL="1076325" indent="-457200">
              <a:buFont typeface="Wingdings" panose="05000000000000000000" pitchFamily="2" charset="2"/>
              <a:buChar char="ü"/>
            </a:pP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kolom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i="1" dirty="0">
                <a:solidFill>
                  <a:srgbClr val="FF0000"/>
                </a:solidFill>
              </a:rPr>
              <a:t>(column) </a:t>
            </a:r>
            <a:r>
              <a:rPr lang="en-ID" dirty="0" err="1"/>
              <a:t>mewakili</a:t>
            </a:r>
            <a:r>
              <a:rPr lang="en-ID" dirty="0"/>
              <a:t> </a:t>
            </a:r>
            <a:r>
              <a:rPr lang="en-ID" dirty="0" err="1">
                <a:solidFill>
                  <a:schemeClr val="accent1"/>
                </a:solidFill>
              </a:rPr>
              <a:t>atribut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>
                <a:solidFill>
                  <a:schemeClr val="accent1"/>
                </a:solidFill>
              </a:rPr>
              <a:t>atau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>
                <a:solidFill>
                  <a:schemeClr val="accent1"/>
                </a:solidFill>
              </a:rPr>
              <a:t>ciri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>
                <a:solidFill>
                  <a:schemeClr val="accent1"/>
                </a:solidFill>
              </a:rPr>
              <a:t>dari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>
                <a:solidFill>
                  <a:schemeClr val="accent1"/>
                </a:solidFill>
              </a:rPr>
              <a:t>objek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pPr marL="636588" indent="-457200"/>
            <a:r>
              <a:rPr lang="en-ID" b="1" dirty="0" err="1"/>
              <a:t>Atribut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data yang </a:t>
            </a:r>
            <a:r>
              <a:rPr lang="en-ID" dirty="0" err="1">
                <a:solidFill>
                  <a:srgbClr val="FF0000"/>
                </a:solidFill>
              </a:rPr>
              <a:t>merepresentasikan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ciri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>
                <a:solidFill>
                  <a:schemeClr val="accent1"/>
                </a:solidFill>
              </a:rPr>
              <a:t>karakteristik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>
                <a:solidFill>
                  <a:schemeClr val="accent1"/>
                </a:solidFill>
              </a:rPr>
              <a:t>dari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>
                <a:solidFill>
                  <a:schemeClr val="accent1"/>
                </a:solidFill>
              </a:rPr>
              <a:t>suatu</a:t>
            </a:r>
            <a:r>
              <a:rPr lang="en-ID" dirty="0">
                <a:solidFill>
                  <a:schemeClr val="accent1"/>
                </a:solidFill>
              </a:rPr>
              <a:t> </a:t>
            </a:r>
            <a:r>
              <a:rPr lang="en-ID" dirty="0" err="1">
                <a:solidFill>
                  <a:schemeClr val="accent1"/>
                </a:solidFill>
              </a:rPr>
              <a:t>objek</a:t>
            </a:r>
            <a:r>
              <a:rPr lang="en-ID" dirty="0">
                <a:solidFill>
                  <a:schemeClr val="accent1"/>
                </a:solidFill>
              </a:rPr>
              <a:t> data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36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05" y="152401"/>
            <a:ext cx="8515350" cy="6830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Dataset (</a:t>
            </a:r>
            <a:r>
              <a:rPr lang="en-US" sz="4000" b="1" dirty="0" err="1"/>
              <a:t>Himpunan</a:t>
            </a:r>
            <a:r>
              <a:rPr lang="en-US" sz="4000" b="1" dirty="0"/>
              <a:t> Data)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36149" y="6629400"/>
            <a:ext cx="2057400" cy="2286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2" t="31148" r="22975" b="27616"/>
          <a:stretch/>
        </p:blipFill>
        <p:spPr bwMode="auto">
          <a:xfrm>
            <a:off x="521449" y="2340327"/>
            <a:ext cx="6670188" cy="418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4037" y="1483953"/>
            <a:ext cx="278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solidFill>
                  <a:srgbClr val="0070C0"/>
                </a:solidFill>
                <a:latin typeface="Adobe Caslon Pro" panose="0205050205050A020403"/>
                <a:cs typeface="Calibri" pitchFamily="34" charset="0"/>
              </a:rPr>
              <a:t>Class/Label</a:t>
            </a:r>
            <a:r>
              <a:rPr lang="en-US" sz="2400" b="1" dirty="0">
                <a:solidFill>
                  <a:srgbClr val="0070C0"/>
                </a:solidFill>
                <a:latin typeface="Adobe Caslon Pro" panose="0205050205050A020403"/>
                <a:cs typeface="Calibri" pitchFamily="34" charset="0"/>
              </a:rPr>
              <a:t>/Target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5779249" y="1945618"/>
            <a:ext cx="533400" cy="721383"/>
          </a:xfrm>
          <a:prstGeom prst="straightConnector1">
            <a:avLst/>
          </a:prstGeom>
          <a:solidFill>
            <a:srgbClr val="00529B"/>
          </a:solidFill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75713" y="1072390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err="1">
                <a:solidFill>
                  <a:srgbClr val="C00000"/>
                </a:solidFill>
                <a:latin typeface="Adobe Caslon Pro" panose="0205050205050A020403"/>
                <a:cs typeface="Calibri" pitchFamily="34" charset="0"/>
              </a:rPr>
              <a:t>Attribut</a:t>
            </a:r>
            <a:r>
              <a:rPr lang="en-US" sz="2400" b="1" dirty="0">
                <a:solidFill>
                  <a:srgbClr val="C00000"/>
                </a:solidFill>
                <a:latin typeface="Adobe Caslon Pro" panose="0205050205050A020403"/>
                <a:cs typeface="Calibri" pitchFamily="34" charset="0"/>
              </a:rPr>
              <a:t>e/Feature</a:t>
            </a:r>
            <a:r>
              <a:rPr lang="id-ID" sz="2400" b="1" dirty="0">
                <a:solidFill>
                  <a:srgbClr val="C00000"/>
                </a:solidFill>
                <a:latin typeface="Adobe Caslon Pro" panose="0205050205050A020403"/>
                <a:cs typeface="Calibri" pitchFamily="34" charset="0"/>
              </a:rPr>
              <a:t>/</a:t>
            </a:r>
            <a:r>
              <a:rPr lang="id-ID" sz="2400" b="1" dirty="0" err="1">
                <a:solidFill>
                  <a:srgbClr val="C00000"/>
                </a:solidFill>
                <a:latin typeface="Adobe Caslon Pro" panose="0205050205050A020403"/>
                <a:cs typeface="Calibri" pitchFamily="34" charset="0"/>
              </a:rPr>
              <a:t>Dimension</a:t>
            </a:r>
            <a:endParaRPr lang="en-US" sz="2400" b="1" dirty="0">
              <a:solidFill>
                <a:srgbClr val="C00000"/>
              </a:solidFill>
              <a:latin typeface="Adobe Caslon Pro" panose="0205050205050A020403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cxnSpLocks/>
            <a:stCxn id="11" idx="2"/>
          </p:cNvCxnSpPr>
          <p:nvPr/>
        </p:nvCxnSpPr>
        <p:spPr bwMode="auto">
          <a:xfrm flipH="1">
            <a:off x="1512051" y="1534055"/>
            <a:ext cx="904633" cy="942283"/>
          </a:xfrm>
          <a:prstGeom prst="straightConnector1">
            <a:avLst/>
          </a:prstGeom>
          <a:solidFill>
            <a:srgbClr val="00529B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cxnSpLocks/>
            <a:stCxn id="11" idx="2"/>
          </p:cNvCxnSpPr>
          <p:nvPr/>
        </p:nvCxnSpPr>
        <p:spPr bwMode="auto">
          <a:xfrm>
            <a:off x="2416683" y="1534055"/>
            <a:ext cx="398976" cy="942283"/>
          </a:xfrm>
          <a:prstGeom prst="straightConnector1">
            <a:avLst/>
          </a:prstGeom>
          <a:solidFill>
            <a:srgbClr val="00529B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cxnSpLocks/>
            <a:stCxn id="11" idx="2"/>
          </p:cNvCxnSpPr>
          <p:nvPr/>
        </p:nvCxnSpPr>
        <p:spPr bwMode="auto">
          <a:xfrm>
            <a:off x="2416684" y="1534054"/>
            <a:ext cx="2807345" cy="904788"/>
          </a:xfrm>
          <a:prstGeom prst="straightConnector1">
            <a:avLst/>
          </a:prstGeom>
          <a:solidFill>
            <a:srgbClr val="00529B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11" idx="2"/>
            <a:endCxn id="4" idx="0"/>
          </p:cNvCxnSpPr>
          <p:nvPr/>
        </p:nvCxnSpPr>
        <p:spPr bwMode="auto">
          <a:xfrm>
            <a:off x="2416683" y="1534055"/>
            <a:ext cx="1439860" cy="806273"/>
          </a:xfrm>
          <a:prstGeom prst="straightConnector1">
            <a:avLst/>
          </a:prstGeom>
          <a:solidFill>
            <a:srgbClr val="00529B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90417" y="5115931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dobe Caslon Pro" panose="0205050205050A020403"/>
                <a:cs typeface="Calibri" pitchFamily="34" charset="0"/>
              </a:rPr>
              <a:t>Nominal</a:t>
            </a:r>
          </a:p>
        </p:txBody>
      </p:sp>
      <p:cxnSp>
        <p:nvCxnSpPr>
          <p:cNvPr id="22" name="Straight Arrow Connector 21"/>
          <p:cNvCxnSpPr>
            <a:cxnSpLocks/>
            <a:stCxn id="20" idx="1"/>
          </p:cNvCxnSpPr>
          <p:nvPr/>
        </p:nvCxnSpPr>
        <p:spPr bwMode="auto">
          <a:xfrm flipH="1" flipV="1">
            <a:off x="6460568" y="4804225"/>
            <a:ext cx="1129849" cy="573316"/>
          </a:xfrm>
          <a:prstGeom prst="straightConnector1">
            <a:avLst/>
          </a:prstGeom>
          <a:solidFill>
            <a:srgbClr val="00529B"/>
          </a:solidFill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428960" y="5730443"/>
            <a:ext cx="17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9933"/>
                </a:solidFill>
                <a:latin typeface="Adobe Caslon Pro" panose="0205050205050A020403"/>
                <a:cs typeface="Calibri" pitchFamily="34" charset="0"/>
              </a:rPr>
              <a:t>Numerik</a:t>
            </a:r>
            <a:endParaRPr lang="en-US" sz="2800" b="1" dirty="0">
              <a:solidFill>
                <a:srgbClr val="FF9933"/>
              </a:solidFill>
              <a:latin typeface="Adobe Caslon Pro" panose="0205050205050A020403"/>
              <a:cs typeface="Calibri" pitchFamily="34" charset="0"/>
            </a:endParaRPr>
          </a:p>
        </p:txBody>
      </p:sp>
      <p:cxnSp>
        <p:nvCxnSpPr>
          <p:cNvPr id="24" name="Straight Arrow Connector 23"/>
          <p:cNvCxnSpPr>
            <a:cxnSpLocks/>
            <a:stCxn id="23" idx="1"/>
          </p:cNvCxnSpPr>
          <p:nvPr/>
        </p:nvCxnSpPr>
        <p:spPr bwMode="auto">
          <a:xfrm flipH="1" flipV="1">
            <a:off x="5134238" y="5334001"/>
            <a:ext cx="2294722" cy="658052"/>
          </a:xfrm>
          <a:prstGeom prst="straightConnector1">
            <a:avLst/>
          </a:prstGeom>
          <a:solidFill>
            <a:srgbClr val="00529B"/>
          </a:solidFill>
          <a:ln w="38100" cap="flat" cmpd="sng" algn="ctr">
            <a:solidFill>
              <a:srgbClr val="FF9933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662019" y="2828694"/>
            <a:ext cx="1143262" cy="16834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rgbClr val="7030A0"/>
                </a:solidFill>
                <a:latin typeface="Adobe Caslon Pro" panose="0205050205050A020403"/>
                <a:cs typeface="Calibri" pitchFamily="34" charset="0"/>
              </a:rPr>
              <a:t>Record/</a:t>
            </a:r>
          </a:p>
          <a:p>
            <a:pPr>
              <a:lnSpc>
                <a:spcPts val="2500"/>
              </a:lnSpc>
            </a:pPr>
            <a:r>
              <a:rPr lang="en-US" sz="2000" b="1" dirty="0">
                <a:solidFill>
                  <a:srgbClr val="7030A0"/>
                </a:solidFill>
                <a:latin typeface="Adobe Caslon Pro" panose="0205050205050A020403"/>
                <a:cs typeface="Calibri" pitchFamily="34" charset="0"/>
              </a:rPr>
              <a:t>Object/</a:t>
            </a:r>
          </a:p>
          <a:p>
            <a:pPr>
              <a:lnSpc>
                <a:spcPts val="2500"/>
              </a:lnSpc>
            </a:pPr>
            <a:r>
              <a:rPr lang="en-US" sz="2000" b="1" dirty="0">
                <a:solidFill>
                  <a:srgbClr val="7030A0"/>
                </a:solidFill>
                <a:latin typeface="Adobe Caslon Pro" panose="0205050205050A020403"/>
                <a:cs typeface="Calibri" pitchFamily="34" charset="0"/>
              </a:rPr>
              <a:t>Sample/</a:t>
            </a:r>
          </a:p>
          <a:p>
            <a:pPr>
              <a:lnSpc>
                <a:spcPts val="2500"/>
              </a:lnSpc>
            </a:pPr>
            <a:r>
              <a:rPr lang="en-US" sz="2000" b="1" dirty="0">
                <a:solidFill>
                  <a:srgbClr val="7030A0"/>
                </a:solidFill>
                <a:latin typeface="Adobe Caslon Pro" panose="0205050205050A020403"/>
                <a:cs typeface="Calibri" pitchFamily="34" charset="0"/>
              </a:rPr>
              <a:t>Tuple</a:t>
            </a:r>
            <a:r>
              <a:rPr lang="id-ID" sz="2000" b="1" dirty="0">
                <a:solidFill>
                  <a:srgbClr val="7030A0"/>
                </a:solidFill>
                <a:latin typeface="Adobe Caslon Pro" panose="0205050205050A020403"/>
                <a:cs typeface="Calibri" pitchFamily="34" charset="0"/>
              </a:rPr>
              <a:t>/</a:t>
            </a:r>
            <a:br>
              <a:rPr lang="id-ID" sz="2000" b="1" dirty="0">
                <a:solidFill>
                  <a:srgbClr val="7030A0"/>
                </a:solidFill>
                <a:latin typeface="Adobe Caslon Pro" panose="0205050205050A020403"/>
                <a:cs typeface="Calibri" pitchFamily="34" charset="0"/>
              </a:rPr>
            </a:br>
            <a:r>
              <a:rPr lang="id-ID" sz="2000" b="1" dirty="0">
                <a:solidFill>
                  <a:srgbClr val="7030A0"/>
                </a:solidFill>
                <a:latin typeface="Adobe Caslon Pro" panose="0205050205050A020403"/>
                <a:cs typeface="Calibri" pitchFamily="34" charset="0"/>
              </a:rPr>
              <a:t>Data</a:t>
            </a:r>
            <a:endParaRPr lang="en-US" sz="2000" b="1" dirty="0">
              <a:solidFill>
                <a:srgbClr val="7030A0"/>
              </a:solidFill>
              <a:latin typeface="Adobe Caslon Pro" panose="0205050205050A020403"/>
              <a:cs typeface="Calibri" pitchFamily="34" charset="0"/>
            </a:endParaRPr>
          </a:p>
        </p:txBody>
      </p:sp>
      <p:cxnSp>
        <p:nvCxnSpPr>
          <p:cNvPr id="25" name="Straight Arrow Connector 24"/>
          <p:cNvCxnSpPr>
            <a:cxnSpLocks/>
            <a:stCxn id="16" idx="1"/>
          </p:cNvCxnSpPr>
          <p:nvPr/>
        </p:nvCxnSpPr>
        <p:spPr bwMode="auto">
          <a:xfrm flipH="1">
            <a:off x="6982023" y="3670432"/>
            <a:ext cx="679996" cy="13241"/>
          </a:xfrm>
          <a:prstGeom prst="straightConnector1">
            <a:avLst/>
          </a:prstGeom>
          <a:solidFill>
            <a:srgbClr val="00529B"/>
          </a:solidFill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8999CA05-68BF-4693-94CC-5B4FE2628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67" y="107577"/>
            <a:ext cx="2292904" cy="24763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80D3D-2880-8016-1E5B-9A0400E1051F}"/>
              </a:ext>
            </a:extLst>
          </p:cNvPr>
          <p:cNvSpPr txBox="1"/>
          <p:nvPr/>
        </p:nvSpPr>
        <p:spPr>
          <a:xfrm>
            <a:off x="9018493" y="3187676"/>
            <a:ext cx="31144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Setiap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baris </a:t>
            </a:r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adalah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objek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data (Bunga iris).</a:t>
            </a:r>
          </a:p>
          <a:p>
            <a:pPr algn="just"/>
            <a:endParaRPr lang="en-ID" dirty="0">
              <a:solidFill>
                <a:srgbClr val="FF0000"/>
              </a:solidFill>
              <a:latin typeface="Adobe Caslon Pro" panose="0205050205050A020403"/>
            </a:endParaRPr>
          </a:p>
          <a:p>
            <a:pPr algn="just"/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Setiap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kolom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adalah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atribut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dari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Buanga iris, </a:t>
            </a:r>
            <a:r>
              <a:rPr lang="en-ID" dirty="0" err="1">
                <a:solidFill>
                  <a:srgbClr val="FF0000"/>
                </a:solidFill>
                <a:latin typeface="Adobe Caslon Pro" panose="0205050205050A020403"/>
              </a:rPr>
              <a:t>seperti</a:t>
            </a:r>
            <a:r>
              <a:rPr lang="en-ID" dirty="0">
                <a:solidFill>
                  <a:srgbClr val="FF0000"/>
                </a:solidFill>
                <a:latin typeface="Adobe Caslon Pro" panose="0205050205050A020403"/>
              </a:rPr>
              <a:t> Sepal Length, Sepal Width, Petal Length, dan Petal Width.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9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66"/>
  <p:tag name="ISPRING_SLIDE_ID" val="{DAD440D6-44B0-4DFF-BA4F-C153D47596F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767</Words>
  <Application>Microsoft Office PowerPoint</Application>
  <PresentationFormat>Widescreen</PresentationFormat>
  <Paragraphs>128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Caslon Pro</vt:lpstr>
      <vt:lpstr>Adobe Caslon Pro Bold</vt:lpstr>
      <vt:lpstr>Arial</vt:lpstr>
      <vt:lpstr>Calibri</vt:lpstr>
      <vt:lpstr>Symbol</vt:lpstr>
      <vt:lpstr>Wingdings</vt:lpstr>
      <vt:lpstr>Office Theme</vt:lpstr>
      <vt:lpstr>PowerPoint Presentation</vt:lpstr>
      <vt:lpstr>Textbooks</vt:lpstr>
      <vt:lpstr>Capaian Pembelajaran Mata Kuliah</vt:lpstr>
      <vt:lpstr>Indikator/ Tujuan Pembelajaran</vt:lpstr>
      <vt:lpstr>Materi Pembelajaran</vt:lpstr>
      <vt:lpstr>PowerPoint Presentation</vt:lpstr>
      <vt:lpstr>Apa itu Objek Data?</vt:lpstr>
      <vt:lpstr>Objek Data = Baris dalam Tabel</vt:lpstr>
      <vt:lpstr>Dataset (Himpunan Data)</vt:lpstr>
      <vt:lpstr>Tipe Data</vt:lpstr>
      <vt:lpstr>Tipe Data</vt:lpstr>
      <vt:lpstr>PowerPoint Presentation</vt:lpstr>
      <vt:lpstr>Data Preprocessing</vt:lpstr>
      <vt:lpstr>Tahapan Utama Data Preprocessing </vt:lpstr>
      <vt:lpstr>PowerPoint Presentation</vt:lpstr>
      <vt:lpstr>Feature Selection</vt:lpstr>
      <vt:lpstr>Tujuan Seleksi Fitur</vt:lpstr>
      <vt:lpstr>Praktikum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Tyas-Tamimy</dc:creator>
  <cp:lastModifiedBy>Fitri Ayuning Tyas</cp:lastModifiedBy>
  <cp:revision>177</cp:revision>
  <dcterms:created xsi:type="dcterms:W3CDTF">2021-03-15T02:49:56Z</dcterms:created>
  <dcterms:modified xsi:type="dcterms:W3CDTF">2025-07-16T14:50:30Z</dcterms:modified>
</cp:coreProperties>
</file>