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5898" r:id="rId4"/>
    <p:sldId id="5899" r:id="rId5"/>
    <p:sldId id="5900" r:id="rId6"/>
    <p:sldId id="282" r:id="rId7"/>
    <p:sldId id="286" r:id="rId8"/>
    <p:sldId id="285" r:id="rId9"/>
    <p:sldId id="275" r:id="rId10"/>
    <p:sldId id="258" r:id="rId11"/>
    <p:sldId id="287" r:id="rId12"/>
    <p:sldId id="259" r:id="rId13"/>
    <p:sldId id="260" r:id="rId14"/>
    <p:sldId id="264" r:id="rId15"/>
    <p:sldId id="265" r:id="rId16"/>
    <p:sldId id="277" r:id="rId17"/>
    <p:sldId id="266" r:id="rId18"/>
    <p:sldId id="271" r:id="rId19"/>
    <p:sldId id="267" r:id="rId20"/>
    <p:sldId id="268" r:id="rId21"/>
    <p:sldId id="261" r:id="rId22"/>
    <p:sldId id="272" r:id="rId23"/>
    <p:sldId id="263" r:id="rId24"/>
    <p:sldId id="273" r:id="rId25"/>
    <p:sldId id="274" r:id="rId26"/>
    <p:sldId id="288" r:id="rId27"/>
    <p:sldId id="289" r:id="rId28"/>
    <p:sldId id="290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13E8F-7DCC-452D-AB00-370ADDC6932E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62EC9-A828-4819-A008-B2DED61973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569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kerjanya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analogi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minuman</a:t>
            </a:r>
            <a:r>
              <a:rPr lang="en-ID" dirty="0"/>
              <a:t> di </a:t>
            </a:r>
            <a:r>
              <a:rPr lang="en-ID" dirty="0" err="1"/>
              <a:t>kafe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62EC9-A828-4819-A008-B2DED61973E6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722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(Ini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)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62EC9-A828-4819-A008-B2DED61973E6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491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ED55-66D1-4BA6-AF63-66F19D1B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99C36-CE5D-4821-988D-14DD9FA34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0C9A-E7B8-45CB-B474-5C749C4E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38CA9-F48B-480A-9C19-037D4A3C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B34CA-A662-481D-9246-301A07F3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74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92E7-E133-45CB-B795-789C37F3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C748-D1B7-48AD-81E2-4899F77EF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5EC0B-6C01-4FE9-B2C4-E8DF22BC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865F-C423-4A15-99FE-6EDFD9A7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117A1-6FCF-4101-83C3-CCB2208B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66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F1826-973F-4698-9A4B-3F43DC59E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8412C-5105-483C-B007-4F93DC0E9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21763-F99A-4A19-B475-9AEF88E8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5411-D725-4DBA-9C4A-0E0F9AA5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BA4C-3368-4FE1-AC98-195D2C71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234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E4FD-E8D1-4D96-A2C1-6F61EFE6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123468"/>
            <a:ext cx="11342451" cy="878855"/>
          </a:xfrm>
        </p:spPr>
        <p:txBody>
          <a:bodyPr/>
          <a:lstStyle>
            <a:lvl1pPr>
              <a:defRPr>
                <a:latin typeface="Adobe Caslon Pro Bold" panose="0205070206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1F4B-D4E2-43AF-8E1B-F392B052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081454"/>
            <a:ext cx="11342451" cy="5406897"/>
          </a:xfrm>
        </p:spPr>
        <p:txBody>
          <a:bodyPr>
            <a:normAutofit/>
          </a:bodyPr>
          <a:lstStyle>
            <a:lvl1pPr algn="just">
              <a:defRPr sz="3200">
                <a:latin typeface="Adobe Caslon Pro" panose="0205050205050A020403" pitchFamily="18" charset="0"/>
              </a:defRPr>
            </a:lvl1pPr>
            <a:lvl2pPr algn="just">
              <a:defRPr sz="2800">
                <a:latin typeface="Adobe Caslon Pro" panose="0205050205050A020403" pitchFamily="18" charset="0"/>
              </a:defRPr>
            </a:lvl2pPr>
            <a:lvl3pPr algn="just">
              <a:defRPr sz="2400">
                <a:latin typeface="Adobe Caslon Pro" panose="0205050205050A020403" pitchFamily="18" charset="0"/>
              </a:defRPr>
            </a:lvl3pPr>
            <a:lvl4pPr algn="just">
              <a:defRPr sz="2000">
                <a:latin typeface="Adobe Caslon Pro" panose="0205050205050A020403" pitchFamily="18" charset="0"/>
              </a:defRPr>
            </a:lvl4pPr>
            <a:lvl5pPr algn="just">
              <a:defRPr sz="20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D40E6-148C-498D-B1C4-F9A18A633F04}"/>
              </a:ext>
            </a:extLst>
          </p:cNvPr>
          <p:cNvSpPr txBox="1"/>
          <p:nvPr userDrawn="1"/>
        </p:nvSpPr>
        <p:spPr>
          <a:xfrm>
            <a:off x="9484469" y="6517528"/>
            <a:ext cx="2255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Caslon Pro" panose="0205050205050A020403" pitchFamily="18" charset="0"/>
              </a:rPr>
              <a:t>Fitri Ayuning Tyas, </a:t>
            </a:r>
            <a:r>
              <a:rPr lang="en-US" sz="1400" dirty="0" err="1">
                <a:latin typeface="Adobe Caslon Pro" panose="0205050205050A020403" pitchFamily="18" charset="0"/>
              </a:rPr>
              <a:t>M.Kom</a:t>
            </a:r>
            <a:r>
              <a:rPr lang="en-US" sz="1400" dirty="0">
                <a:latin typeface="Adobe Caslon Pro" panose="0205050205050A020403" pitchFamily="18" charset="0"/>
              </a:rPr>
              <a:t>.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418C3-0480-4A3A-89B7-4766AB2F69C6}"/>
              </a:ext>
            </a:extLst>
          </p:cNvPr>
          <p:cNvSpPr txBox="1"/>
          <p:nvPr userDrawn="1"/>
        </p:nvSpPr>
        <p:spPr>
          <a:xfrm>
            <a:off x="389105" y="6550223"/>
            <a:ext cx="2278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Caslon Pro" panose="0205050205050A020403" pitchFamily="18" charset="0"/>
              </a:rPr>
              <a:t>Data Mining &amp; </a:t>
            </a:r>
            <a:r>
              <a:rPr lang="en-US" sz="1400" dirty="0" err="1">
                <a:latin typeface="Adobe Caslon Pro" panose="0205050205050A020403" pitchFamily="18" charset="0"/>
              </a:rPr>
              <a:t>Wirehouse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3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C183-E0DB-4884-9F3F-1B672648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85CFB-A534-4623-8D15-85FC9412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154BF-1FDF-46BD-8A8D-39FC9330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A830-6387-40BE-9D10-DEB75773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AD411-34D2-4A4D-8B5B-275158D6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748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6FA0-9454-4431-A5F2-D1561DE9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0475-5679-4D03-8360-6A27B002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1A0C4-E97B-4962-AA1F-B1211385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7C2D2-D338-434D-9A15-0CF4EC3D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35F0E-9E02-4322-ABE6-F343D135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42AB1-ECCC-4013-830E-A8AFCDF1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58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D1ED-53DE-4607-96FF-EED8B11B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F9F7-5264-43BA-BC7A-0679016C7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70F41-1299-465B-89E2-216180362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587B0-38AB-4A87-9E41-E92B5B6C5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5CCF4-DE7F-4656-9F33-F2DCA2451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5420E-A5C5-4619-9B34-2D82CA45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F7AEE-DCD3-4549-A3D3-F6B109B9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BE6CE-AB85-4B0B-A919-36194288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15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55E4-628A-4ECA-86C6-11365B02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7EAA8-1AC4-4EF7-B054-FE0C4919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ED14D-97A5-494B-B625-A52A8779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4C7FA-63AB-407B-A71F-AF5511D3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55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04348-92B0-4828-AAB8-0A0198BF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2B1F7-AB69-41CF-AC9A-B6F83309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450F3-CD8D-4A65-956D-71B7610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471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1EA9-FE19-4B06-AFBC-C511F006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AEA88-413C-4E9D-9FE8-208EF739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205B6-DB41-45C1-A8C4-84EC2B6AF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5E0BE-4D01-47CE-9BE3-F8F12EE3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22A19-35FB-4090-B535-0A9AA0A2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DB1C2-3B70-43A5-B713-9425E6D0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58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1F22-9E23-41DA-8263-C077D558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7F815-20A4-4AC5-9D21-9F855E924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C43E2-3334-4697-A33A-FAD58DF71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84551-92CA-41AF-905A-852F63FF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AD4F-0B4F-4B0A-8708-F53FE1BC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ACC48-5E52-4235-9A34-7A1C2166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2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5760-F66B-4CD7-BB5F-8C43FF25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3004-2554-4226-AF19-7B45E377D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C27A-E7C7-4DF0-A7AD-C8B9D8A27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E6DF1-F20E-4703-A18D-41B642AC8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6B277-08C3-4455-BD74-802D3AEB9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57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6393742-DB8B-4B9D-9AD8-4F015948B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92" y="4943933"/>
            <a:ext cx="3628655" cy="535545"/>
          </a:xfrm>
        </p:spPr>
        <p:txBody>
          <a:bodyPr anchor="ctr">
            <a:noAutofit/>
          </a:bodyPr>
          <a:lstStyle/>
          <a:p>
            <a:pPr algn="l"/>
            <a:r>
              <a:rPr lang="en-US" sz="2000" dirty="0" err="1">
                <a:latin typeface="Adobe Caslon Pro"/>
              </a:rPr>
              <a:t>t</a:t>
            </a:r>
            <a:r>
              <a:rPr lang="en-US" sz="2000" dirty="0" err="1">
                <a:solidFill>
                  <a:schemeClr val="tx1"/>
                </a:solidFill>
                <a:latin typeface="Adobe Caslon Pro"/>
              </a:rPr>
              <a:t>yas_fa</a:t>
            </a:r>
            <a:r>
              <a:rPr lang="id-ID" sz="2000" dirty="0">
                <a:solidFill>
                  <a:schemeClr val="tx1"/>
                </a:solidFill>
                <a:latin typeface="Adobe Caslon Pro"/>
              </a:rPr>
              <a:t>@</a:t>
            </a:r>
            <a:r>
              <a:rPr lang="en-US" sz="2000" dirty="0">
                <a:solidFill>
                  <a:schemeClr val="tx1"/>
                </a:solidFill>
                <a:latin typeface="Adobe Caslon Pro"/>
              </a:rPr>
              <a:t>umbs.ac.id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61111-C2C2-4986-A1EA-A03881FC2A3E}"/>
              </a:ext>
            </a:extLst>
          </p:cNvPr>
          <p:cNvSpPr txBox="1"/>
          <p:nvPr/>
        </p:nvSpPr>
        <p:spPr>
          <a:xfrm>
            <a:off x="794792" y="685814"/>
            <a:ext cx="10541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ALGORITMA C4.5</a:t>
            </a:r>
            <a:endParaRPr lang="en-ID" sz="6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29ED1E-8DD0-4C5A-855E-F2214561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0" y="4947565"/>
            <a:ext cx="531913" cy="531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A0935-1FC3-4036-928D-D34F4BAFC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4" y="5492195"/>
            <a:ext cx="632065" cy="6320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7A19A2-C56F-4363-B616-5C2FA79F2490}"/>
              </a:ext>
            </a:extLst>
          </p:cNvPr>
          <p:cNvSpPr txBox="1"/>
          <p:nvPr/>
        </p:nvSpPr>
        <p:spPr>
          <a:xfrm>
            <a:off x="1473801" y="5666930"/>
            <a:ext cx="3887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d-ID" sz="2000" dirty="0">
                <a:latin typeface="Adobe Caslon Pro"/>
              </a:rPr>
              <a:t>081804767700</a:t>
            </a:r>
            <a:endParaRPr lang="en-US" sz="2000" dirty="0">
              <a:latin typeface="Adobe Caslon Pro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8B5DAC-261C-4334-B929-DC1868D77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2" y="4473114"/>
            <a:ext cx="435231" cy="4352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F0116A-485A-4243-B4A6-1A977D3C5EF6}"/>
              </a:ext>
            </a:extLst>
          </p:cNvPr>
          <p:cNvSpPr txBox="1"/>
          <p:nvPr/>
        </p:nvSpPr>
        <p:spPr>
          <a:xfrm>
            <a:off x="1488092" y="4508235"/>
            <a:ext cx="33471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www.tyas-tamimy.com</a:t>
            </a:r>
            <a:endParaRPr lang="id-ID" sz="2000" dirty="0">
              <a:latin typeface="Adobe Caslon Pr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8319B1-9F65-47A7-9328-BE17CE2EC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5" y="6053084"/>
            <a:ext cx="685722" cy="6857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B7090E-D0C7-4AF1-BECB-AAD2CDDC5A0F}"/>
              </a:ext>
            </a:extLst>
          </p:cNvPr>
          <p:cNvSpPr txBox="1"/>
          <p:nvPr/>
        </p:nvSpPr>
        <p:spPr>
          <a:xfrm>
            <a:off x="1488093" y="6258461"/>
            <a:ext cx="2655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Tyas </a:t>
            </a:r>
            <a:r>
              <a:rPr lang="en-US" sz="2000" dirty="0" err="1">
                <a:latin typeface="Adobe Caslon Pro"/>
              </a:rPr>
              <a:t>Tamimy</a:t>
            </a:r>
            <a:endParaRPr lang="en-US" sz="2000" dirty="0">
              <a:latin typeface="Adobe Caslon Pr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1F11A3-5E24-450B-51E0-D7FB32ECD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694" y="2736596"/>
            <a:ext cx="2575551" cy="390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FAF7FF-873F-4D1A-8D35-2C7CFBAF4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98" y="2740178"/>
            <a:ext cx="4289176" cy="2910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E8168-F25B-233F-D524-062E42F4B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98" y="4513110"/>
            <a:ext cx="4289176" cy="3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b="1" dirty="0">
                <a:solidFill>
                  <a:schemeClr val="accent1"/>
                </a:solidFill>
              </a:rPr>
              <a:t>Tahapan</a:t>
            </a:r>
            <a:r>
              <a:rPr lang="id-ID" sz="3600" b="1" i="1" dirty="0">
                <a:solidFill>
                  <a:schemeClr val="accent1"/>
                </a:solidFill>
              </a:rPr>
              <a:t> </a:t>
            </a:r>
            <a:r>
              <a:rPr lang="id-ID" sz="3600" b="1" dirty="0">
                <a:solidFill>
                  <a:schemeClr val="accent1"/>
                </a:solidFill>
              </a:rPr>
              <a:t>Algoritma</a:t>
            </a:r>
            <a:r>
              <a:rPr lang="id-ID" sz="3600" b="1" i="1" dirty="0">
                <a:solidFill>
                  <a:schemeClr val="accent1"/>
                </a:solidFill>
              </a:rPr>
              <a:t> </a:t>
            </a:r>
            <a:r>
              <a:rPr lang="id-ID" sz="3600" b="1" dirty="0">
                <a:solidFill>
                  <a:schemeClr val="accent1"/>
                </a:solidFill>
              </a:rPr>
              <a:t>C4.5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60363" indent="-360363">
                  <a:buFont typeface="+mj-lt"/>
                  <a:buAutoNum type="arabicPeriod"/>
                </a:pPr>
                <a:r>
                  <a:rPr lang="id-ID" sz="2000" dirty="0"/>
                  <a:t>Siapkan Dataset</a:t>
                </a:r>
              </a:p>
              <a:p>
                <a:pPr marL="360363" indent="-360363">
                  <a:buFont typeface="+mj-lt"/>
                  <a:buAutoNum type="arabicPeriod"/>
                </a:pPr>
                <a:r>
                  <a:rPr lang="id-ID" sz="2000" dirty="0"/>
                  <a:t>Pilih atribut sebagai akar</a:t>
                </a:r>
              </a:p>
              <a:p>
                <a:pPr marL="360363" indent="0">
                  <a:buNone/>
                </a:pPr>
                <a:r>
                  <a:rPr lang="id-ID" sz="2000" dirty="0"/>
                  <a:t>2.1. Menghitung nilai Entropy Total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𝐸𝑛𝑡𝑟𝑜𝑝𝑦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ctrlPr>
                          <a:rPr lang="id-ID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𝑝𝑖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e>
                    </m:nary>
                    <m:func>
                      <m:funcPr>
                        <m:ctrlPr>
                          <a:rPr lang="id-ID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id-ID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d-ID" sz="1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id-ID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𝑝𝑖</m:t>
                        </m:r>
                      </m:e>
                    </m:func>
                  </m:oMath>
                </a14:m>
                <a:endParaRPr lang="id-ID" sz="2000" dirty="0"/>
              </a:p>
              <a:p>
                <a:pPr marL="360363" indent="0">
                  <a:buNone/>
                </a:pPr>
                <a:endParaRPr lang="en-US" sz="2000" dirty="0"/>
              </a:p>
              <a:p>
                <a:pPr marL="360363" indent="0">
                  <a:buNone/>
                </a:pPr>
                <a:r>
                  <a:rPr lang="id-ID" sz="2000" dirty="0"/>
                  <a:t>2.2. Menghitung nilai Information Gain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𝐺𝑎𝑖𝑛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𝐸𝑛𝑡𝑟𝑜𝑝𝑦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)−</m:t>
                    </m:r>
                    <m:nary>
                      <m:naryPr>
                        <m:chr m:val="∑"/>
                        <m:ctrlPr>
                          <a:rPr lang="id-ID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id-ID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id-ID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d-ID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id-ID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id-ID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∗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𝐸𝑛𝑡𝑟𝑜𝑝𝑦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𝑆𝑖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id-ID" sz="2000" dirty="0"/>
              </a:p>
              <a:p>
                <a:pPr marL="360363" indent="0">
                  <a:buNone/>
                </a:pPr>
                <a:endParaRPr lang="en-US" sz="2000" dirty="0"/>
              </a:p>
              <a:p>
                <a:pPr marL="360363" indent="0">
                  <a:buNone/>
                </a:pPr>
                <a:r>
                  <a:rPr lang="id-ID" sz="2000" dirty="0"/>
                  <a:t>2.3. Menghitung Split Information </a:t>
                </a:r>
                <a:r>
                  <a:rPr lang="en-US" sz="2000" i="1" dirty="0">
                    <a:solidFill>
                      <a:srgbClr val="FF000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𝑆𝑝𝑙𝑖𝑡𝐼𝑛𝑓𝑜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)=−</m:t>
                    </m:r>
                    <m:nary>
                      <m:naryPr>
                        <m:chr m:val="∑"/>
                        <m:ctrlPr>
                          <a:rPr lang="id-ID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id-ID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𝑆𝑖</m:t>
                            </m:r>
                          </m:num>
                          <m:den>
                            <m:r>
                              <a:rPr lang="id-ID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den>
                        </m:f>
                        <m:func>
                          <m:funcPr>
                            <m:ctrlPr>
                              <a:rPr lang="id-ID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id-ID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id-ID" sz="18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id-ID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id-ID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𝑆𝑖</m:t>
                                </m:r>
                              </m:num>
                              <m:den>
                                <m:r>
                                  <a:rPr lang="id-ID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endParaRPr lang="id-ID" sz="2000" dirty="0"/>
              </a:p>
              <a:p>
                <a:pPr marL="360363" indent="0">
                  <a:buNone/>
                </a:pPr>
                <a:endParaRPr lang="en-US" sz="2000" dirty="0"/>
              </a:p>
              <a:p>
                <a:pPr marL="360363" indent="0">
                  <a:buNone/>
                </a:pPr>
                <a:r>
                  <a:rPr lang="id-ID" sz="2000" dirty="0"/>
                  <a:t>2.4. Menghitung nilai Gain Ratio </a:t>
                </a:r>
                <a:r>
                  <a:rPr lang="en-US" sz="2000" i="1" dirty="0">
                    <a:solidFill>
                      <a:srgbClr val="FF000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𝐺𝑎𝑖𝑛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𝑅𝑎𝑡𝑖𝑜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id-ID" sz="1800" i="1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id-ID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𝐺𝑎𝑖𝑛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𝑆𝑝𝑙𝑖𝑡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𝐼𝑛𝑓𝑜𝑟𝑚𝑎𝑡𝑖𝑜𝑛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id-ID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id-ID" sz="2000" dirty="0"/>
              </a:p>
              <a:p>
                <a:pPr marL="360363" indent="-360363">
                  <a:buFont typeface="+mj-lt"/>
                  <a:buAutoNum type="arabicPeriod" startAt="3"/>
                </a:pPr>
                <a:r>
                  <a:rPr lang="id-ID" sz="2000" dirty="0"/>
                  <a:t>Buat cabang untuk tiap-tiap nilai</a:t>
                </a:r>
              </a:p>
              <a:p>
                <a:pPr marL="360363" indent="-360363">
                  <a:buFont typeface="+mj-lt"/>
                  <a:buAutoNum type="arabicPeriod" startAt="3"/>
                </a:pPr>
                <a:r>
                  <a:rPr lang="id-ID" sz="2000" dirty="0"/>
                  <a:t>Bagi kasus dalam cabang</a:t>
                </a:r>
              </a:p>
              <a:p>
                <a:pPr marL="360363" indent="-360363">
                  <a:buFont typeface="+mj-lt"/>
                  <a:buAutoNum type="arabicPeriod" startAt="3"/>
                </a:pPr>
                <a:r>
                  <a:rPr lang="id-ID" sz="2000" dirty="0"/>
                  <a:t>Ulangi proses 2 – 4 untuk setiap cabang sampai semua kasus pada cabang memiliki kelas yang sama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9" t="-293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5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1F1C-9A3C-79A7-6116-0D62C404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Perhitungan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Algoritma</a:t>
            </a:r>
            <a:r>
              <a:rPr lang="en-US" b="1" dirty="0">
                <a:solidFill>
                  <a:schemeClr val="accent1"/>
                </a:solidFill>
              </a:rPr>
              <a:t> C4.5</a:t>
            </a:r>
            <a:endParaRPr lang="en-ID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2DA193-EAE4-270F-B0DB-F7EE2936F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7" y="1081088"/>
            <a:ext cx="8947049" cy="540702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2D8079A-2B13-65A5-3DCE-F729D96F35CA}"/>
              </a:ext>
            </a:extLst>
          </p:cNvPr>
          <p:cNvSpPr/>
          <p:nvPr/>
        </p:nvSpPr>
        <p:spPr>
          <a:xfrm>
            <a:off x="1308100" y="5022850"/>
            <a:ext cx="2273300" cy="165832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24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b="1" dirty="0"/>
              <a:t>1. Siapkan Dataset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68262" y="1039309"/>
          <a:ext cx="6804000" cy="57378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dobe Caslon Pro" panose="0205050205050A020403" pitchFamily="18" charset="0"/>
                        </a:rPr>
                        <a:t>age</a:t>
                      </a:r>
                      <a:endParaRPr lang="id-ID" sz="14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dobe Caslon Pro" panose="0205050205050A020403" pitchFamily="18" charset="0"/>
                        </a:rPr>
                        <a:t>spectacle-prescrip</a:t>
                      </a:r>
                      <a:endParaRPr lang="id-ID" sz="14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dobe Caslon Pro" panose="0205050205050A020403" pitchFamily="18" charset="0"/>
                        </a:rPr>
                        <a:t>astigmatism</a:t>
                      </a:r>
                      <a:endParaRPr lang="id-ID" sz="14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tear-prod-rate</a:t>
                      </a:r>
                      <a:endParaRPr lang="id-ID" sz="14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dobe Caslon Pro" panose="0205050205050A020403" pitchFamily="18" charset="0"/>
                        </a:rPr>
                        <a:t>contact-lenses</a:t>
                      </a:r>
                      <a:endParaRPr lang="id-ID" sz="14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id-ID" sz="14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id-ID" sz="14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44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b="1" dirty="0"/>
              <a:t>2. Pilih Atribut sebagai akar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Menghitung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i="1" dirty="0"/>
              <a:t>gain ratio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masing-masing</a:t>
            </a:r>
            <a:r>
              <a:rPr lang="en-US" sz="2800" dirty="0"/>
              <a:t> </a:t>
            </a:r>
            <a:r>
              <a:rPr lang="en-US" sz="2800" dirty="0" err="1"/>
              <a:t>atribut</a:t>
            </a:r>
            <a:r>
              <a:rPr lang="en-US" sz="2800" i="1" dirty="0"/>
              <a:t>, </a:t>
            </a:r>
            <a:r>
              <a:rPr lang="en-US" sz="2800" dirty="0" err="1">
                <a:solidFill>
                  <a:srgbClr val="FF0000"/>
                </a:solidFill>
              </a:rPr>
              <a:t>nilai</a:t>
            </a:r>
            <a:r>
              <a:rPr lang="en-US" sz="2800" dirty="0">
                <a:solidFill>
                  <a:srgbClr val="FF0000"/>
                </a:solidFill>
              </a:rPr>
              <a:t> gain ratio yang paling </a:t>
            </a:r>
            <a:r>
              <a:rPr lang="en-US" sz="2800" dirty="0" err="1">
                <a:solidFill>
                  <a:srgbClr val="FF0000"/>
                </a:solidFill>
              </a:rPr>
              <a:t>tinggi</a:t>
            </a:r>
            <a:r>
              <a:rPr lang="en-US" sz="2800" dirty="0">
                <a:solidFill>
                  <a:srgbClr val="FF0000"/>
                </a:solidFill>
              </a:rPr>
              <a:t> yang </a:t>
            </a:r>
            <a:r>
              <a:rPr lang="en-US" sz="2800" dirty="0" err="1">
                <a:solidFill>
                  <a:srgbClr val="FF0000"/>
                </a:solidFill>
              </a:rPr>
              <a:t>akan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menjadi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akar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pertama</a:t>
            </a:r>
            <a:r>
              <a:rPr lang="en-US" sz="2800" i="1" dirty="0"/>
              <a:t>.</a:t>
            </a:r>
          </a:p>
          <a:p>
            <a:pPr algn="just"/>
            <a:r>
              <a:rPr lang="en-US" sz="2800" dirty="0" err="1"/>
              <a:t>Hitung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i="1" dirty="0"/>
              <a:t>Entropy</a:t>
            </a:r>
            <a:r>
              <a:rPr lang="en-US" sz="2800" dirty="0"/>
              <a:t>,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i="1" dirty="0"/>
              <a:t>Information Gain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i="1" dirty="0"/>
              <a:t>Split Information</a:t>
            </a:r>
            <a:r>
              <a:rPr lang="en-US" sz="2800" dirty="0"/>
              <a:t> </a:t>
            </a:r>
            <a:r>
              <a:rPr lang="en-US" sz="2800" dirty="0" err="1"/>
              <a:t>sebelum</a:t>
            </a:r>
            <a:r>
              <a:rPr lang="en-US" sz="2800" dirty="0"/>
              <a:t> </a:t>
            </a:r>
            <a:r>
              <a:rPr lang="en-US" sz="2800" dirty="0" err="1"/>
              <a:t>menghitung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i="1" dirty="0"/>
              <a:t>Gain Ratio</a:t>
            </a:r>
            <a:r>
              <a:rPr lang="en-US" sz="2800" dirty="0"/>
              <a:t>.</a:t>
            </a:r>
          </a:p>
          <a:p>
            <a:pPr algn="just"/>
            <a:r>
              <a:rPr lang="en-US" sz="2800" i="1" dirty="0"/>
              <a:t>Entropy</a:t>
            </a:r>
            <a:r>
              <a:rPr lang="en-US" sz="2800" dirty="0"/>
              <a:t> </a:t>
            </a:r>
            <a:r>
              <a:rPr lang="en-US" sz="2800" dirty="0" err="1"/>
              <a:t>didefinisikan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parameter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mengukur</a:t>
            </a:r>
            <a:r>
              <a:rPr lang="en-US" sz="2800" dirty="0"/>
              <a:t> </a:t>
            </a:r>
            <a:r>
              <a:rPr lang="en-US" sz="2800" dirty="0" err="1"/>
              <a:t>heterogenitas</a:t>
            </a:r>
            <a:r>
              <a:rPr lang="en-US" sz="2800" dirty="0"/>
              <a:t> (</a:t>
            </a:r>
            <a:r>
              <a:rPr lang="en-US" sz="2800" dirty="0" err="1"/>
              <a:t>keberagaman</a:t>
            </a:r>
            <a:r>
              <a:rPr lang="en-US" sz="2800" dirty="0"/>
              <a:t>)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himpunan</a:t>
            </a:r>
            <a:r>
              <a:rPr lang="en-US" sz="2800" dirty="0"/>
              <a:t> data [3]</a:t>
            </a:r>
            <a:r>
              <a:rPr lang="id-ID" sz="2800" dirty="0"/>
              <a:t>.</a:t>
            </a:r>
            <a:endParaRPr lang="en-US" sz="2800" dirty="0"/>
          </a:p>
          <a:p>
            <a:pPr algn="just"/>
            <a:r>
              <a:rPr lang="en-US" sz="2800" i="1" dirty="0"/>
              <a:t>Information Gain </a:t>
            </a:r>
            <a:r>
              <a:rPr lang="en-US" sz="2800" dirty="0" err="1"/>
              <a:t>didefiniskan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ukuran</a:t>
            </a:r>
            <a:r>
              <a:rPr lang="en-US" sz="2800" dirty="0"/>
              <a:t> </a:t>
            </a:r>
            <a:r>
              <a:rPr lang="en-US" sz="2800" dirty="0" err="1"/>
              <a:t>efektivitas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i="1" dirty="0"/>
              <a:t>attribute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mengklasifikasikan</a:t>
            </a:r>
            <a:r>
              <a:rPr lang="en-US" sz="2800" dirty="0"/>
              <a:t> data</a:t>
            </a:r>
            <a:r>
              <a:rPr lang="id-ID" sz="2800" dirty="0"/>
              <a:t> </a:t>
            </a:r>
            <a:r>
              <a:rPr lang="en-US" sz="2800" dirty="0"/>
              <a:t>[3]</a:t>
            </a:r>
            <a:r>
              <a:rPr lang="id-ID" sz="2800" dirty="0"/>
              <a:t>.</a:t>
            </a:r>
            <a:endParaRPr lang="en-US" sz="2800" dirty="0"/>
          </a:p>
          <a:p>
            <a:pPr algn="just"/>
            <a:endParaRPr lang="en-US" sz="2800" dirty="0"/>
          </a:p>
          <a:p>
            <a:pPr marL="0" indent="0"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4705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3600" b="1" dirty="0"/>
              <a:t>2. Pilih Atribut sebagai akar</a:t>
            </a:r>
            <a:r>
              <a:rPr lang="en-US" sz="3600" b="1" dirty="0"/>
              <a:t> … (</a:t>
            </a:r>
            <a:r>
              <a:rPr lang="en-US" sz="3600" b="1" dirty="0" err="1"/>
              <a:t>Lanjutan</a:t>
            </a:r>
            <a:r>
              <a:rPr lang="en-US" sz="3600" b="1" dirty="0"/>
              <a:t>)</a:t>
            </a:r>
            <a:endParaRPr lang="id-ID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0363" indent="-360363"/>
                <a:r>
                  <a:rPr lang="en-US" sz="2800" dirty="0" err="1"/>
                  <a:t>Langkah</a:t>
                </a:r>
                <a:r>
                  <a:rPr lang="en-US" sz="2800" dirty="0"/>
                  <a:t> </a:t>
                </a:r>
                <a:r>
                  <a:rPr lang="id-ID" sz="2800" dirty="0"/>
                  <a:t>2.1.</a:t>
                </a:r>
                <a:r>
                  <a:rPr lang="en-US" sz="2800" dirty="0"/>
                  <a:t>: </a:t>
                </a:r>
                <a:r>
                  <a:rPr lang="en-US" sz="2800" dirty="0" err="1"/>
                  <a:t>Menghitung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Entropy Total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𝐸𝑛𝑡𝑟𝑜𝑝𝑦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id-ID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𝑝𝑖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e>
                      </m:nary>
                      <m:func>
                        <m:funcPr>
                          <m:ctrlPr>
                            <a:rPr lang="id-ID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id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d-ID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id-ID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𝑝𝑖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800" dirty="0" err="1">
                    <a:solidFill>
                      <a:srgbClr val="FF0000"/>
                    </a:solidFill>
                  </a:rPr>
                  <a:t>Keterangan</a:t>
                </a:r>
                <a:r>
                  <a:rPr lang="en-US" sz="2800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360363" indent="-360363"/>
                <a:r>
                  <a:rPr lang="en-US" sz="2800" dirty="0"/>
                  <a:t>S: </a:t>
                </a:r>
                <a:r>
                  <a:rPr lang="en-US" sz="2800" dirty="0" err="1"/>
                  <a:t>Himpunan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Kasus</a:t>
                </a:r>
                <a:endParaRPr lang="en-US" sz="2800" dirty="0"/>
              </a:p>
              <a:p>
                <a:pPr marL="360363" indent="-360363"/>
                <a:r>
                  <a:rPr lang="en-US" sz="2800" dirty="0"/>
                  <a:t>n: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Partisi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dalam</a:t>
                </a:r>
                <a:r>
                  <a:rPr lang="en-US" sz="2800" dirty="0"/>
                  <a:t> S</a:t>
                </a:r>
              </a:p>
              <a:p>
                <a:pPr marL="360363" indent="-360363"/>
                <a:r>
                  <a:rPr lang="en-US" sz="2800" dirty="0"/>
                  <a:t>pi: </a:t>
                </a:r>
                <a:r>
                  <a:rPr lang="en-US" sz="2800" dirty="0" err="1"/>
                  <a:t>Proporsi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dari</a:t>
                </a:r>
                <a:r>
                  <a:rPr lang="en-US" sz="2800" dirty="0"/>
                  <a:t> Si </a:t>
                </a:r>
                <a:r>
                  <a:rPr lang="en-US" sz="2800" dirty="0" err="1"/>
                  <a:t>terhadap</a:t>
                </a:r>
                <a:r>
                  <a:rPr lang="en-US" sz="2800" dirty="0"/>
                  <a:t> 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9" t="-293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03512" y="5373217"/>
                <a:ext cx="8964488" cy="5066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200" dirty="0">
                    <a:latin typeface="Adobe Caslon Pro Bold" panose="0205070206050A020403" pitchFamily="18" charset="0"/>
                  </a:rPr>
                  <a:t>Entropy Total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200" dirty="0">
                  <a:latin typeface="Adobe Caslon Pro Bold" panose="0205070206050A020403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5373217"/>
                <a:ext cx="8964488" cy="506677"/>
              </a:xfrm>
              <a:prstGeom prst="rect">
                <a:avLst/>
              </a:prstGeom>
              <a:blipFill>
                <a:blip r:embed="rId3"/>
                <a:stretch>
                  <a:fillRect l="-1903" b="-2976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16081" y="3382888"/>
          <a:ext cx="3240359" cy="11125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63328">
                  <a:extLst>
                    <a:ext uri="{9D8B030D-6E8A-4147-A177-3AD203B41FA5}">
                      <a16:colId xmlns:a16="http://schemas.microsoft.com/office/drawing/2014/main" val="403028304"/>
                    </a:ext>
                  </a:extLst>
                </a:gridCol>
                <a:gridCol w="821349">
                  <a:extLst>
                    <a:ext uri="{9D8B030D-6E8A-4147-A177-3AD203B41FA5}">
                      <a16:colId xmlns:a16="http://schemas.microsoft.com/office/drawing/2014/main" val="848572005"/>
                    </a:ext>
                  </a:extLst>
                </a:gridCol>
                <a:gridCol w="769273">
                  <a:extLst>
                    <a:ext uri="{9D8B030D-6E8A-4147-A177-3AD203B41FA5}">
                      <a16:colId xmlns:a16="http://schemas.microsoft.com/office/drawing/2014/main" val="2168566504"/>
                    </a:ext>
                  </a:extLst>
                </a:gridCol>
                <a:gridCol w="886409">
                  <a:extLst>
                    <a:ext uri="{9D8B030D-6E8A-4147-A177-3AD203B41FA5}">
                      <a16:colId xmlns:a16="http://schemas.microsoft.com/office/drawing/2014/main" val="4074284515"/>
                    </a:ext>
                  </a:extLst>
                </a:gridCol>
              </a:tblGrid>
              <a:tr h="346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Jumlah</a:t>
                      </a:r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Kasus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none (S1)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soft (S2)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hard (S3)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2249808"/>
                  </a:ext>
                </a:extLst>
              </a:tr>
              <a:tr h="265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dobe Caslon Pro" panose="0205050205050A020403" pitchFamily="18" charset="0"/>
                        </a:rPr>
                        <a:t>24</a:t>
                      </a:r>
                      <a:endParaRPr lang="en-US" sz="18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15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dobe Caslon Pro" panose="0205050205050A020403" pitchFamily="18" charset="0"/>
                        </a:rPr>
                        <a:t>5</a:t>
                      </a:r>
                      <a:endParaRPr lang="en-US" sz="18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dobe Caslon Pro" panose="0205050205050A020403" pitchFamily="18" charset="0"/>
                        </a:rPr>
                        <a:t>4</a:t>
                      </a:r>
                      <a:endParaRPr lang="en-US" sz="18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87044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03512" y="6021289"/>
                <a:ext cx="89644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200" b="1" dirty="0">
                    <a:latin typeface="Adobe Caslon Pro" panose="0205050205050A020403" pitchFamily="18" charset="0"/>
                  </a:rPr>
                  <a:t>Entropy Total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Adobe Caslon Pro" panose="0205050205050A020403" pitchFamily="18" charset="0"/>
                  </a:rPr>
                  <a:t>1,326087525</a:t>
                </a:r>
                <a:r>
                  <a:rPr lang="en-US" sz="2800" b="1" dirty="0">
                    <a:latin typeface="Adobe Caslon Pro" panose="0205050205050A020403" pitchFamily="18" charset="0"/>
                  </a:rPr>
                  <a:t> </a:t>
                </a:r>
                <a:endParaRPr lang="en-US" sz="2400" b="1" dirty="0">
                  <a:latin typeface="Adobe Caslon Pro" panose="0205050205050A020403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6021289"/>
                <a:ext cx="8964488" cy="430887"/>
              </a:xfrm>
              <a:prstGeom prst="rect">
                <a:avLst/>
              </a:prstGeom>
              <a:blipFill>
                <a:blip r:embed="rId4"/>
                <a:stretch>
                  <a:fillRect l="-1903" t="-4286" b="-3571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4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b="1" dirty="0"/>
              <a:t>2. Pilih Atribut sebagai akar</a:t>
            </a:r>
            <a:r>
              <a:rPr lang="en-US" sz="3600" b="1" dirty="0"/>
              <a:t> … (</a:t>
            </a:r>
            <a:r>
              <a:rPr lang="en-US" sz="3600" b="1" dirty="0" err="1"/>
              <a:t>Lanjutan</a:t>
            </a:r>
            <a:r>
              <a:rPr lang="en-US" sz="3600" b="1" dirty="0"/>
              <a:t>)</a:t>
            </a:r>
            <a:endParaRPr lang="id-ID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err="1"/>
                  <a:t>Langkah</a:t>
                </a:r>
                <a:r>
                  <a:rPr lang="en-US" sz="2800" dirty="0"/>
                  <a:t> 2</a:t>
                </a:r>
                <a:r>
                  <a:rPr lang="id-ID" sz="2800" dirty="0"/>
                  <a:t>.2.</a:t>
                </a:r>
                <a:r>
                  <a:rPr lang="en-US" sz="2800" dirty="0"/>
                  <a:t>: </a:t>
                </a:r>
                <a:r>
                  <a:rPr lang="en-US" sz="2800" dirty="0" err="1"/>
                  <a:t>Menghitung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Information Gain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𝐺𝑎𝑖𝑛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𝐸𝑛𝑡𝑟𝑜𝑝𝑦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)−</m:t>
                      </m:r>
                      <m:nary>
                        <m:naryPr>
                          <m:chr m:val="∑"/>
                          <m:ctrlPr>
                            <a:rPr lang="id-ID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id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d-ID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d-ID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id-ID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d-ID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d-ID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den>
                          </m:f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∗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𝐸𝑛𝑡𝑟𝑜𝑝𝑦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𝑆𝑖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>
                    <a:solidFill>
                      <a:srgbClr val="FF0000"/>
                    </a:solidFill>
                  </a:rPr>
                  <a:t>Keterangan</a:t>
                </a:r>
                <a:r>
                  <a:rPr lang="en-US" sz="2800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2800" dirty="0"/>
                  <a:t>S: </a:t>
                </a:r>
                <a:r>
                  <a:rPr lang="en-US" sz="2800" dirty="0" err="1"/>
                  <a:t>Himpunan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kasus</a:t>
                </a:r>
                <a:endParaRPr lang="en-US" sz="2800" dirty="0"/>
              </a:p>
              <a:p>
                <a:r>
                  <a:rPr lang="en-US" sz="2800" dirty="0"/>
                  <a:t>A: </a:t>
                </a:r>
                <a:r>
                  <a:rPr lang="en-US" sz="2800" dirty="0" err="1"/>
                  <a:t>Atribut</a:t>
                </a:r>
                <a:endParaRPr lang="en-US" sz="2800" dirty="0"/>
              </a:p>
              <a:p>
                <a:r>
                  <a:rPr lang="en-US" sz="2800" dirty="0"/>
                  <a:t>n: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partisi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dalam</a:t>
                </a:r>
                <a:r>
                  <a:rPr lang="en-US" sz="2800" dirty="0"/>
                  <a:t> A</a:t>
                </a:r>
              </a:p>
              <a:p>
                <a:r>
                  <a:rPr lang="en-US" sz="2800" dirty="0"/>
                  <a:t>|Si|: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kasus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pada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partisi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ke-i</a:t>
                </a:r>
                <a:endParaRPr lang="en-US" sz="2800" dirty="0"/>
              </a:p>
              <a:p>
                <a:r>
                  <a:rPr lang="en-US" sz="2800" dirty="0"/>
                  <a:t>|S|: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kasus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dalam</a:t>
                </a:r>
                <a:r>
                  <a:rPr lang="en-US" sz="2800" dirty="0"/>
                  <a:t> S</a:t>
                </a:r>
                <a:endParaRPr lang="id-ID" sz="2800" dirty="0"/>
              </a:p>
              <a:p>
                <a:endParaRPr lang="en-US" sz="2800" dirty="0"/>
              </a:p>
              <a:p>
                <a:r>
                  <a:rPr lang="en-US" sz="2000" i="1" dirty="0" err="1">
                    <a:solidFill>
                      <a:srgbClr val="FF0000"/>
                    </a:solidFill>
                  </a:rPr>
                  <a:t>Hitung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Entropy (Si) 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dengan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cara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seperti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menentukan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Entropy (S)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9" t="-2931" b="-112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1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99657" y="1299756"/>
          <a:ext cx="6264695" cy="3907979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992692">
                  <a:extLst>
                    <a:ext uri="{9D8B030D-6E8A-4147-A177-3AD203B41FA5}">
                      <a16:colId xmlns:a16="http://schemas.microsoft.com/office/drawing/2014/main" val="2612121163"/>
                    </a:ext>
                  </a:extLst>
                </a:gridCol>
                <a:gridCol w="1019523">
                  <a:extLst>
                    <a:ext uri="{9D8B030D-6E8A-4147-A177-3AD203B41FA5}">
                      <a16:colId xmlns:a16="http://schemas.microsoft.com/office/drawing/2014/main" val="2737807767"/>
                    </a:ext>
                  </a:extLst>
                </a:gridCol>
                <a:gridCol w="617079">
                  <a:extLst>
                    <a:ext uri="{9D8B030D-6E8A-4147-A177-3AD203B41FA5}">
                      <a16:colId xmlns:a16="http://schemas.microsoft.com/office/drawing/2014/main" val="2833327543"/>
                    </a:ext>
                  </a:extLst>
                </a:gridCol>
                <a:gridCol w="617079">
                  <a:extLst>
                    <a:ext uri="{9D8B030D-6E8A-4147-A177-3AD203B41FA5}">
                      <a16:colId xmlns:a16="http://schemas.microsoft.com/office/drawing/2014/main" val="3583321142"/>
                    </a:ext>
                  </a:extLst>
                </a:gridCol>
                <a:gridCol w="617079">
                  <a:extLst>
                    <a:ext uri="{9D8B030D-6E8A-4147-A177-3AD203B41FA5}">
                      <a16:colId xmlns:a16="http://schemas.microsoft.com/office/drawing/2014/main" val="49256068"/>
                    </a:ext>
                  </a:extLst>
                </a:gridCol>
                <a:gridCol w="617079">
                  <a:extLst>
                    <a:ext uri="{9D8B030D-6E8A-4147-A177-3AD203B41FA5}">
                      <a16:colId xmlns:a16="http://schemas.microsoft.com/office/drawing/2014/main" val="1939720882"/>
                    </a:ext>
                  </a:extLst>
                </a:gridCol>
                <a:gridCol w="617079">
                  <a:extLst>
                    <a:ext uri="{9D8B030D-6E8A-4147-A177-3AD203B41FA5}">
                      <a16:colId xmlns:a16="http://schemas.microsoft.com/office/drawing/2014/main" val="2591932194"/>
                    </a:ext>
                  </a:extLst>
                </a:gridCol>
                <a:gridCol w="1167085">
                  <a:extLst>
                    <a:ext uri="{9D8B030D-6E8A-4147-A177-3AD203B41FA5}">
                      <a16:colId xmlns:a16="http://schemas.microsoft.com/office/drawing/2014/main" val="1699643953"/>
                    </a:ext>
                  </a:extLst>
                </a:gridCol>
              </a:tblGrid>
              <a:tr h="8124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Atribut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Value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Jumlah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Kasus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none (S1)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soft (S2)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hard (S3)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Entropy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Information Gain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861213034"/>
                  </a:ext>
                </a:extLst>
              </a:tr>
              <a:tr h="2093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Total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24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Adobe Caslon Pro" panose="0205050205050A020403" pitchFamily="18" charset="0"/>
                        </a:rPr>
                        <a:t>1,32609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5825155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age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Adobe Caslon Pro" panose="0205050205050A020403" pitchFamily="18" charset="0"/>
                        </a:rPr>
                        <a:t>0,039396504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52662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1,5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4394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1,29879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47558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1,06128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790662"/>
                  </a:ext>
                </a:extLst>
              </a:tr>
              <a:tr h="2093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spectacle-</a:t>
                      </a:r>
                      <a:r>
                        <a:rPr lang="en-US" sz="12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prescrip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Adobe Caslon Pro" panose="0205050205050A020403" pitchFamily="18" charset="0"/>
                        </a:rPr>
                        <a:t>0,039510835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87604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1,38443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73773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1,18872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139502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astigmatism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Adobe Caslon Pro" panose="0205050205050A020403" pitchFamily="18" charset="0"/>
                        </a:rPr>
                        <a:t>0,37700523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102568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0,9183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932247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0,97987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343904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tear-prod-rate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Adobe Caslon Pro" panose="0205050205050A020403" pitchFamily="18" charset="0"/>
                        </a:rPr>
                        <a:t>0,548794941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47805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1,55459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610355"/>
                  </a:ext>
                </a:extLst>
              </a:tr>
              <a:tr h="209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69935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06027" y="905522"/>
            <a:ext cx="11123721" cy="5763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Adobe Caslon Pro" panose="0205050205050A020403" pitchFamily="18" charset="0"/>
              </a:rPr>
              <a:t>Langkah</a:t>
            </a:r>
            <a:r>
              <a:rPr lang="en-US" sz="2800" dirty="0">
                <a:latin typeface="Adobe Caslon Pro" panose="0205050205050A020403" pitchFamily="18" charset="0"/>
              </a:rPr>
              <a:t> 2</a:t>
            </a:r>
            <a:r>
              <a:rPr lang="id-ID" sz="2800" dirty="0">
                <a:latin typeface="Adobe Caslon Pro" panose="0205050205050A020403" pitchFamily="18" charset="0"/>
              </a:rPr>
              <a:t>.2.</a:t>
            </a:r>
            <a:r>
              <a:rPr lang="en-US" sz="2800" dirty="0">
                <a:latin typeface="Adobe Caslon Pro" panose="0205050205050A020403" pitchFamily="18" charset="0"/>
              </a:rPr>
              <a:t>: </a:t>
            </a:r>
            <a:r>
              <a:rPr lang="en-US" sz="2800" dirty="0" err="1">
                <a:latin typeface="Adobe Caslon Pro" panose="0205050205050A020403" pitchFamily="18" charset="0"/>
              </a:rPr>
              <a:t>Menghitung</a:t>
            </a:r>
            <a:r>
              <a:rPr lang="en-US" sz="2800" dirty="0">
                <a:latin typeface="Adobe Caslon Pro" panose="0205050205050A020403" pitchFamily="18" charset="0"/>
              </a:rPr>
              <a:t> </a:t>
            </a:r>
            <a:r>
              <a:rPr lang="en-US" sz="2800" dirty="0" err="1">
                <a:latin typeface="Adobe Caslon Pro" panose="0205050205050A020403" pitchFamily="18" charset="0"/>
              </a:rPr>
              <a:t>nilai</a:t>
            </a:r>
            <a:r>
              <a:rPr lang="en-US" sz="2800" dirty="0">
                <a:latin typeface="Adobe Caslon Pro" panose="0205050205050A020403" pitchFamily="18" charset="0"/>
              </a:rPr>
              <a:t> Information Gain</a:t>
            </a:r>
          </a:p>
          <a:p>
            <a:endParaRPr lang="en-US" sz="2800" dirty="0">
              <a:latin typeface="Adobe Caslon Pro" panose="0205050205050A020403" pitchFamily="18" charset="0"/>
            </a:endParaRPr>
          </a:p>
          <a:p>
            <a:endParaRPr lang="en-US" sz="2800" dirty="0">
              <a:latin typeface="Adobe Caslon Pro" panose="0205050205050A020403" pitchFamily="18" charset="0"/>
            </a:endParaRPr>
          </a:p>
          <a:p>
            <a:endParaRPr lang="en-US" sz="2800" dirty="0">
              <a:latin typeface="Adobe Caslon Pro" panose="0205050205050A020403" pitchFamily="18" charset="0"/>
            </a:endParaRPr>
          </a:p>
          <a:p>
            <a:endParaRPr lang="en-US" sz="2800" dirty="0">
              <a:latin typeface="Adobe Caslon Pro" panose="0205050205050A020403" pitchFamily="18" charset="0"/>
            </a:endParaRPr>
          </a:p>
          <a:p>
            <a:pPr marL="0" indent="0">
              <a:buNone/>
            </a:pPr>
            <a:endParaRPr lang="en-US" sz="2800" dirty="0">
              <a:latin typeface="Adobe Caslon Pro" panose="0205050205050A020403" pitchFamily="18" charset="0"/>
            </a:endParaRPr>
          </a:p>
          <a:p>
            <a:endParaRPr lang="en-US" sz="2800" dirty="0">
              <a:latin typeface="Adobe Caslon Pro" panose="0205050205050A020403" pitchFamily="18" charset="0"/>
            </a:endParaRPr>
          </a:p>
          <a:p>
            <a:endParaRPr lang="en-US" sz="2800" dirty="0">
              <a:latin typeface="Adobe Caslon Pro" panose="0205050205050A020403" pitchFamily="18" charset="0"/>
            </a:endParaRPr>
          </a:p>
          <a:p>
            <a:endParaRPr lang="en-US" sz="2800" dirty="0">
              <a:latin typeface="Adobe Caslon Pro" panose="0205050205050A020403" pitchFamily="18" charset="0"/>
            </a:endParaRPr>
          </a:p>
          <a:p>
            <a:r>
              <a:rPr lang="en-US" sz="2000" dirty="0">
                <a:latin typeface="Adobe Caslon Pro" panose="0205050205050A020403" pitchFamily="18" charset="0"/>
              </a:rPr>
              <a:t>Gain (Total, spectacle-prescript) = ……</a:t>
            </a:r>
          </a:p>
          <a:p>
            <a:r>
              <a:rPr lang="en-US" sz="2000" dirty="0">
                <a:latin typeface="Adobe Caslon Pro" panose="0205050205050A020403" pitchFamily="18" charset="0"/>
              </a:rPr>
              <a:t>Gain (Total, astigmatism) = ……</a:t>
            </a:r>
          </a:p>
          <a:p>
            <a:r>
              <a:rPr lang="en-US" sz="2000" dirty="0">
                <a:latin typeface="Adobe Caslon Pro" panose="0205050205050A020403" pitchFamily="18" charset="0"/>
              </a:rPr>
              <a:t>Gain (Total, tear-prod-rate) = ……</a:t>
            </a:r>
          </a:p>
          <a:p>
            <a:endParaRPr lang="en-US" sz="2800" dirty="0">
              <a:latin typeface="Adobe Caslon Pro" panose="0205050205050A020403" pitchFamily="18" charset="0"/>
            </a:endParaRPr>
          </a:p>
          <a:p>
            <a:endParaRPr lang="en-US" sz="2800" dirty="0">
              <a:latin typeface="Adobe Caslon Pro" panose="0205050205050A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b="1" dirty="0"/>
              <a:t>2. Pilih Atribut sebagai akar</a:t>
            </a:r>
            <a:r>
              <a:rPr lang="en-US" sz="3600" b="1" dirty="0"/>
              <a:t> … (</a:t>
            </a:r>
            <a:r>
              <a:rPr lang="en-US" sz="3600" b="1" dirty="0" err="1"/>
              <a:t>Lanjutan</a:t>
            </a:r>
            <a:r>
              <a:rPr lang="en-US" sz="3600" b="1" dirty="0"/>
              <a:t>)</a:t>
            </a:r>
            <a:endParaRPr lang="id-ID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8424" y="4992536"/>
                <a:ext cx="8683284" cy="544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latin typeface="Adobe Caslon Pro Bold" panose="0205070206050A020403" pitchFamily="18" charset="0"/>
                  </a:rPr>
                  <a:t>Gain ( Total, Age)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=1,32609−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∗1,5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∗1,29879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∗1,06128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latin typeface="Adobe Caslon Pro Bold" panose="0205070206050A020403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24" y="4992536"/>
                <a:ext cx="8683284" cy="544252"/>
              </a:xfrm>
              <a:prstGeom prst="rect">
                <a:avLst/>
              </a:prstGeom>
              <a:blipFill>
                <a:blip r:embed="rId2"/>
                <a:stretch>
                  <a:fillRect l="-1826" b="-1685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99656" y="2307445"/>
            <a:ext cx="5112568" cy="1029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64152" y="2010286"/>
            <a:ext cx="648072" cy="369168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92144" y="2379454"/>
            <a:ext cx="792088" cy="266429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84232" y="2289190"/>
            <a:ext cx="1018456" cy="369168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84232" y="3252265"/>
            <a:ext cx="1018456" cy="369168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84232" y="3863173"/>
            <a:ext cx="1018456" cy="369168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84232" y="4550072"/>
            <a:ext cx="1018456" cy="369168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b="1" dirty="0"/>
              <a:t>2. Pilih Atribut sebagai akar</a:t>
            </a:r>
            <a:r>
              <a:rPr lang="en-US" sz="3600" b="1" dirty="0"/>
              <a:t> … (</a:t>
            </a:r>
            <a:r>
              <a:rPr lang="en-US" sz="3600" b="1" dirty="0" err="1"/>
              <a:t>Lanjutan</a:t>
            </a:r>
            <a:r>
              <a:rPr lang="en-US" sz="3600" b="1" dirty="0"/>
              <a:t>)</a:t>
            </a:r>
            <a:endParaRPr lang="id-ID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err="1"/>
                  <a:t>Langkah</a:t>
                </a:r>
                <a:r>
                  <a:rPr lang="en-US" sz="2800" dirty="0"/>
                  <a:t> </a:t>
                </a:r>
                <a:r>
                  <a:rPr lang="id-ID" sz="2800" dirty="0"/>
                  <a:t>2.</a:t>
                </a:r>
                <a:r>
                  <a:rPr lang="en-US" sz="2800" dirty="0"/>
                  <a:t>3</a:t>
                </a:r>
                <a:r>
                  <a:rPr lang="id-ID" sz="2800" dirty="0"/>
                  <a:t>.</a:t>
                </a:r>
                <a:r>
                  <a:rPr lang="en-US" sz="2800" dirty="0"/>
                  <a:t>: </a:t>
                </a:r>
                <a:r>
                  <a:rPr lang="en-US" sz="2800" dirty="0" err="1"/>
                  <a:t>Menghitung</a:t>
                </a:r>
                <a:r>
                  <a:rPr lang="en-US" sz="2800" dirty="0"/>
                  <a:t> Split Information</a:t>
                </a:r>
              </a:p>
              <a:p>
                <a:pPr marL="0" indent="0">
                  <a:buNone/>
                </a:pPr>
                <a:endParaRPr lang="id-ID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𝑆𝑝𝑙𝑖𝑡𝐼𝑛𝑓𝑜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id-ID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id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𝑆𝑖</m:t>
                              </m:r>
                            </m:num>
                            <m:den>
                              <m:r>
                                <a:rPr lang="id-ID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  <m:func>
                            <m:funcPr>
                              <m:ctrlPr>
                                <a:rPr lang="id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id-ID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d-ID" sz="24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id-ID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𝑆𝑖</m:t>
                                  </m:r>
                                </m:num>
                                <m:den>
                                  <m:r>
                                    <a:rPr lang="id-ID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>
                    <a:solidFill>
                      <a:srgbClr val="FF0000"/>
                    </a:solidFill>
                  </a:rPr>
                  <a:t>Keterangan</a:t>
                </a:r>
                <a:r>
                  <a:rPr lang="en-US" sz="2800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2800" dirty="0"/>
                  <a:t>S: </a:t>
                </a:r>
                <a:r>
                  <a:rPr lang="en-US" sz="2800" dirty="0" err="1"/>
                  <a:t>Himpunan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kasus</a:t>
                </a:r>
                <a:endParaRPr lang="en-US" sz="2800" dirty="0"/>
              </a:p>
              <a:p>
                <a:r>
                  <a:rPr lang="en-US" sz="2800" dirty="0"/>
                  <a:t>A: </a:t>
                </a:r>
                <a:r>
                  <a:rPr lang="en-US" sz="2800" dirty="0" err="1"/>
                  <a:t>Atribut</a:t>
                </a:r>
                <a:endParaRPr lang="en-US" sz="2800" dirty="0"/>
              </a:p>
              <a:p>
                <a:r>
                  <a:rPr lang="en-US" sz="2800" dirty="0"/>
                  <a:t>n: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partisi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dalam</a:t>
                </a:r>
                <a:r>
                  <a:rPr lang="en-US" sz="2800" dirty="0"/>
                  <a:t> A</a:t>
                </a:r>
              </a:p>
              <a:p>
                <a:r>
                  <a:rPr lang="en-US" sz="2800" dirty="0"/>
                  <a:t>Si: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kasus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pada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partisi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ke-i</a:t>
                </a: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9" t="-293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238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b="1" dirty="0"/>
              <a:t>2. Pilih Atribut sebagai akar</a:t>
            </a:r>
            <a:r>
              <a:rPr lang="en-US" sz="3600" b="1" dirty="0"/>
              <a:t> … (</a:t>
            </a:r>
            <a:r>
              <a:rPr lang="en-US" sz="3600" b="1" dirty="0" err="1"/>
              <a:t>Lanjutan</a:t>
            </a:r>
            <a:r>
              <a:rPr lang="en-US" sz="3600" b="1" dirty="0"/>
              <a:t>)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err="1"/>
              <a:t>Langkah</a:t>
            </a:r>
            <a:r>
              <a:rPr lang="en-US" sz="2800" dirty="0"/>
              <a:t> </a:t>
            </a:r>
            <a:r>
              <a:rPr lang="id-ID" sz="2800" dirty="0"/>
              <a:t>2.</a:t>
            </a:r>
            <a:r>
              <a:rPr lang="en-US" sz="2800" dirty="0"/>
              <a:t>3</a:t>
            </a:r>
            <a:r>
              <a:rPr lang="id-ID" sz="2800" dirty="0"/>
              <a:t>.</a:t>
            </a:r>
            <a:r>
              <a:rPr lang="en-US" sz="2800" dirty="0"/>
              <a:t> : </a:t>
            </a:r>
            <a:r>
              <a:rPr lang="en-US" sz="2800" dirty="0" err="1"/>
              <a:t>Menghitung</a:t>
            </a:r>
            <a:r>
              <a:rPr lang="en-US" sz="2800" dirty="0"/>
              <a:t> Split Information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id-ID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SplitInfo</a:t>
            </a:r>
            <a:r>
              <a:rPr lang="en-US" sz="2400" dirty="0"/>
              <a:t> (Total, spectacle-prescript) = ……</a:t>
            </a:r>
          </a:p>
          <a:p>
            <a:r>
              <a:rPr lang="en-US" sz="2400" dirty="0" err="1"/>
              <a:t>SplitInfo</a:t>
            </a:r>
            <a:r>
              <a:rPr lang="en-US" sz="2400" dirty="0"/>
              <a:t> (Total, astigmatism) = ……</a:t>
            </a:r>
          </a:p>
          <a:p>
            <a:r>
              <a:rPr lang="en-US" sz="2400" dirty="0" err="1"/>
              <a:t>SplitInfo</a:t>
            </a:r>
            <a:r>
              <a:rPr lang="en-US" sz="2400" dirty="0"/>
              <a:t> (Total, tear-prod-rate) = 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0346" y="4932305"/>
                <a:ext cx="9036496" cy="460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latin typeface="Adobe Caslon Pro Bold" panose="0205070206050A020403" pitchFamily="18" charset="0"/>
                  </a:rPr>
                  <a:t>SplitInfo(Total,Age)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dirty="0">
                  <a:latin typeface="Adobe Caslon Pro Bold" panose="0205070206050A020403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46" y="4932305"/>
                <a:ext cx="9036496" cy="460639"/>
              </a:xfrm>
              <a:prstGeom prst="rect">
                <a:avLst/>
              </a:prstGeom>
              <a:blipFill>
                <a:blip r:embed="rId2"/>
                <a:stretch>
                  <a:fillRect l="-1754" b="-2894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11625" y="1360494"/>
          <a:ext cx="6840758" cy="3687471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986777">
                  <a:extLst>
                    <a:ext uri="{9D8B030D-6E8A-4147-A177-3AD203B41FA5}">
                      <a16:colId xmlns:a16="http://schemas.microsoft.com/office/drawing/2014/main" val="757856524"/>
                    </a:ext>
                  </a:extLst>
                </a:gridCol>
                <a:gridCol w="1013446">
                  <a:extLst>
                    <a:ext uri="{9D8B030D-6E8A-4147-A177-3AD203B41FA5}">
                      <a16:colId xmlns:a16="http://schemas.microsoft.com/office/drawing/2014/main" val="532922039"/>
                    </a:ext>
                  </a:extLst>
                </a:gridCol>
                <a:gridCol w="613401">
                  <a:extLst>
                    <a:ext uri="{9D8B030D-6E8A-4147-A177-3AD203B41FA5}">
                      <a16:colId xmlns:a16="http://schemas.microsoft.com/office/drawing/2014/main" val="269036026"/>
                    </a:ext>
                  </a:extLst>
                </a:gridCol>
                <a:gridCol w="613401">
                  <a:extLst>
                    <a:ext uri="{9D8B030D-6E8A-4147-A177-3AD203B41FA5}">
                      <a16:colId xmlns:a16="http://schemas.microsoft.com/office/drawing/2014/main" val="2254518927"/>
                    </a:ext>
                  </a:extLst>
                </a:gridCol>
                <a:gridCol w="613401">
                  <a:extLst>
                    <a:ext uri="{9D8B030D-6E8A-4147-A177-3AD203B41FA5}">
                      <a16:colId xmlns:a16="http://schemas.microsoft.com/office/drawing/2014/main" val="848760502"/>
                    </a:ext>
                  </a:extLst>
                </a:gridCol>
                <a:gridCol w="613401">
                  <a:extLst>
                    <a:ext uri="{9D8B030D-6E8A-4147-A177-3AD203B41FA5}">
                      <a16:colId xmlns:a16="http://schemas.microsoft.com/office/drawing/2014/main" val="3293523415"/>
                    </a:ext>
                  </a:extLst>
                </a:gridCol>
                <a:gridCol w="613401">
                  <a:extLst>
                    <a:ext uri="{9D8B030D-6E8A-4147-A177-3AD203B41FA5}">
                      <a16:colId xmlns:a16="http://schemas.microsoft.com/office/drawing/2014/main" val="952893569"/>
                    </a:ext>
                  </a:extLst>
                </a:gridCol>
                <a:gridCol w="1160129">
                  <a:extLst>
                    <a:ext uri="{9D8B030D-6E8A-4147-A177-3AD203B41FA5}">
                      <a16:colId xmlns:a16="http://schemas.microsoft.com/office/drawing/2014/main" val="1934661847"/>
                    </a:ext>
                  </a:extLst>
                </a:gridCol>
                <a:gridCol w="613401">
                  <a:extLst>
                    <a:ext uri="{9D8B030D-6E8A-4147-A177-3AD203B41FA5}">
                      <a16:colId xmlns:a16="http://schemas.microsoft.com/office/drawing/2014/main" val="2502579654"/>
                    </a:ext>
                  </a:extLst>
                </a:gridCol>
              </a:tblGrid>
              <a:tr h="8375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Atribut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Value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Jumlah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Kasus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none (S1)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soft (S2)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hard (S3)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Entropy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Information Gain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dobe Caslon Pro" panose="0205050205050A020403" pitchFamily="18" charset="0"/>
                        </a:rPr>
                        <a:t>Split Information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243414658"/>
                  </a:ext>
                </a:extLst>
              </a:tr>
              <a:tr h="189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Total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24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1,32609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8371600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age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0,039396504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1,58496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75896370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1,5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756335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Pre-</a:t>
                      </a:r>
                      <a:r>
                        <a:rPr lang="en-US" sz="12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1,29879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76918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1,06128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56896"/>
                  </a:ext>
                </a:extLst>
              </a:tr>
              <a:tr h="1899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spectacle-</a:t>
                      </a:r>
                      <a:r>
                        <a:rPr lang="en-US" sz="12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prescrip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0,039510835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63152478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1,38443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644418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1,18872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17741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astigmatism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0,37700523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56788122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0,9183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051766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0,97987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324722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tear-prod-rate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0,548794941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33730154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1,55459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442654"/>
                  </a:ext>
                </a:extLst>
              </a:tr>
              <a:tr h="189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207027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904312" y="2059087"/>
            <a:ext cx="648072" cy="28298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b="1" dirty="0"/>
              <a:t>2. Pilih Atribut sebagai akar</a:t>
            </a:r>
            <a:r>
              <a:rPr lang="en-US" sz="3600" b="1" dirty="0"/>
              <a:t> … (</a:t>
            </a:r>
            <a:r>
              <a:rPr lang="en-US" sz="3600" b="1" dirty="0" err="1"/>
              <a:t>Lanjutan</a:t>
            </a:r>
            <a:r>
              <a:rPr lang="en-US" sz="3600" b="1" dirty="0"/>
              <a:t>)</a:t>
            </a:r>
            <a:endParaRPr lang="id-ID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err="1"/>
                  <a:t>Langkah</a:t>
                </a:r>
                <a:r>
                  <a:rPr lang="en-US" sz="2800" dirty="0"/>
                  <a:t> </a:t>
                </a:r>
                <a:r>
                  <a:rPr lang="id-ID" sz="2800" dirty="0"/>
                  <a:t>2.</a:t>
                </a:r>
                <a:r>
                  <a:rPr lang="en-US" sz="2800" dirty="0"/>
                  <a:t>4</a:t>
                </a:r>
                <a:r>
                  <a:rPr lang="id-ID" sz="2800" dirty="0"/>
                  <a:t>.</a:t>
                </a:r>
                <a:r>
                  <a:rPr lang="en-US" sz="2800" dirty="0"/>
                  <a:t> : </a:t>
                </a:r>
                <a:r>
                  <a:rPr lang="en-US" sz="2800" dirty="0" err="1"/>
                  <a:t>Menghitung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nilai</a:t>
                </a:r>
                <a:r>
                  <a:rPr lang="en-US" sz="2800" dirty="0"/>
                  <a:t> Gain Ratio</a:t>
                </a:r>
              </a:p>
              <a:p>
                <a:pPr marL="0" indent="0">
                  <a:buNone/>
                </a:pPr>
                <a:endParaRPr lang="id-ID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𝐺𝑎𝑖𝑛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𝑅𝑎𝑡𝑖𝑜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id-ID" sz="2400" i="1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id-ID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𝐺𝑎𝑖𝑛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𝑆𝑝𝑙𝑖𝑡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𝐼𝑛𝑓𝑜𝑟𝑚𝑎𝑡𝑖𝑜𝑛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id-ID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>
                    <a:solidFill>
                      <a:srgbClr val="FF0000"/>
                    </a:solidFill>
                  </a:rPr>
                  <a:t>Keterangan</a:t>
                </a:r>
                <a:r>
                  <a:rPr lang="en-US" sz="2800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2800" dirty="0"/>
                  <a:t>S: </a:t>
                </a:r>
                <a:r>
                  <a:rPr lang="en-US" sz="2800" dirty="0" err="1"/>
                  <a:t>Himpunan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Kasus</a:t>
                </a:r>
                <a:endParaRPr lang="en-US" sz="2800" dirty="0"/>
              </a:p>
              <a:p>
                <a:r>
                  <a:rPr lang="en-US" sz="2800" dirty="0"/>
                  <a:t>A: </a:t>
                </a:r>
                <a:r>
                  <a:rPr lang="en-US" sz="2800" dirty="0" err="1"/>
                  <a:t>Atribut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9" t="-293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80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472F-D98B-CFD3-6184-60CAABC3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Capaian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Pembelajaran</a:t>
            </a:r>
            <a:r>
              <a:rPr lang="en-US" b="1" dirty="0">
                <a:solidFill>
                  <a:schemeClr val="accent1"/>
                </a:solidFill>
              </a:rPr>
              <a:t> Mata </a:t>
            </a:r>
            <a:r>
              <a:rPr lang="en-US" b="1" dirty="0" err="1">
                <a:solidFill>
                  <a:schemeClr val="accent1"/>
                </a:solidFill>
              </a:rPr>
              <a:t>Kuliah</a:t>
            </a:r>
            <a:endParaRPr lang="en-ID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ECC9-5A4D-D323-E66B-7600546A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CPMK092:</a:t>
            </a:r>
          </a:p>
          <a:p>
            <a:pPr marL="268288" indent="0">
              <a:buNone/>
            </a:pPr>
            <a:r>
              <a:rPr lang="en-US" dirty="0"/>
              <a:t>Mampu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dan </a:t>
            </a:r>
            <a:r>
              <a:rPr lang="en-US" dirty="0" err="1"/>
              <a:t>tahapan</a:t>
            </a:r>
            <a:r>
              <a:rPr lang="en-US" dirty="0"/>
              <a:t> data mining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r>
              <a:rPr lang="en-ID" b="1" dirty="0">
                <a:solidFill>
                  <a:srgbClr val="FF0000"/>
                </a:solidFill>
              </a:rPr>
              <a:t>Sub-CPMK0921:</a:t>
            </a:r>
          </a:p>
          <a:p>
            <a:pPr marL="268288" indent="0">
              <a:buNone/>
            </a:pPr>
            <a:r>
              <a:rPr lang="en-ID" dirty="0"/>
              <a:t>Mampu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model data mining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data science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/ </a:t>
            </a:r>
            <a:r>
              <a:rPr lang="en-ID" dirty="0" err="1"/>
              <a:t>peran</a:t>
            </a:r>
            <a:r>
              <a:rPr lang="en-ID" dirty="0"/>
              <a:t> data mining</a:t>
            </a:r>
          </a:p>
          <a:p>
            <a:pPr marL="268288" indent="-268288"/>
            <a:r>
              <a:rPr lang="en-ID" b="1" dirty="0" err="1">
                <a:solidFill>
                  <a:srgbClr val="FF0000"/>
                </a:solidFill>
              </a:rPr>
              <a:t>Indikator</a:t>
            </a:r>
            <a:r>
              <a:rPr lang="en-ID" b="1" dirty="0">
                <a:solidFill>
                  <a:srgbClr val="FF0000"/>
                </a:solidFill>
              </a:rPr>
              <a:t>:</a:t>
            </a:r>
          </a:p>
          <a:p>
            <a:pPr marL="268288" indent="0">
              <a:buNone/>
            </a:pP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C4.5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266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3600" b="1" dirty="0"/>
              <a:t>2. Pilih Atribut sebagai akar</a:t>
            </a:r>
            <a:r>
              <a:rPr lang="en-US" sz="3600" b="1" dirty="0"/>
              <a:t> … (</a:t>
            </a:r>
            <a:r>
              <a:rPr lang="en-US" sz="3600" b="1" dirty="0" err="1"/>
              <a:t>Lanjutan</a:t>
            </a:r>
            <a:r>
              <a:rPr lang="en-US" sz="3600" b="1" dirty="0"/>
              <a:t>)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tear-prod-rate </a:t>
            </a:r>
            <a:r>
              <a:rPr lang="en-US" sz="2800" dirty="0" err="1">
                <a:solidFill>
                  <a:srgbClr val="FF0000"/>
                </a:solidFill>
              </a:rPr>
              <a:t>memiliki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nilai</a:t>
            </a:r>
            <a:r>
              <a:rPr lang="en-US" sz="2800" dirty="0">
                <a:solidFill>
                  <a:srgbClr val="FF0000"/>
                </a:solidFill>
              </a:rPr>
              <a:t> Gain Ratio </a:t>
            </a:r>
            <a:r>
              <a:rPr lang="en-US" sz="2800" dirty="0" err="1">
                <a:solidFill>
                  <a:srgbClr val="FF0000"/>
                </a:solidFill>
              </a:rPr>
              <a:t>tertinggi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sehingga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ter</a:t>
            </a:r>
            <a:r>
              <a:rPr lang="en-US" sz="2800" dirty="0">
                <a:solidFill>
                  <a:srgbClr val="FF0000"/>
                </a:solidFill>
              </a:rPr>
              <a:t>-prod-rate </a:t>
            </a:r>
            <a:r>
              <a:rPr lang="en-US" sz="2800" dirty="0" err="1">
                <a:solidFill>
                  <a:srgbClr val="FF0000"/>
                </a:solidFill>
              </a:rPr>
              <a:t>dipilih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sebagai</a:t>
            </a:r>
            <a:r>
              <a:rPr lang="en-US" sz="2800" dirty="0">
                <a:solidFill>
                  <a:srgbClr val="FF0000"/>
                </a:solidFill>
              </a:rPr>
              <a:t> Root</a:t>
            </a:r>
          </a:p>
          <a:p>
            <a:pPr algn="just"/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48" y="2056262"/>
            <a:ext cx="10310104" cy="41581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616603" y="5200932"/>
            <a:ext cx="1463725" cy="766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3600" b="1" dirty="0"/>
              <a:t>3. Buat cabang untuk tiap-tiap nilai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8938" y="1183150"/>
          <a:ext cx="5153687" cy="204331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41835">
                  <a:extLst>
                    <a:ext uri="{9D8B030D-6E8A-4147-A177-3AD203B41FA5}">
                      <a16:colId xmlns:a16="http://schemas.microsoft.com/office/drawing/2014/main" val="3529250950"/>
                    </a:ext>
                  </a:extLst>
                </a:gridCol>
                <a:gridCol w="1172696">
                  <a:extLst>
                    <a:ext uri="{9D8B030D-6E8A-4147-A177-3AD203B41FA5}">
                      <a16:colId xmlns:a16="http://schemas.microsoft.com/office/drawing/2014/main" val="2449942832"/>
                    </a:ext>
                  </a:extLst>
                </a:gridCol>
                <a:gridCol w="709789">
                  <a:extLst>
                    <a:ext uri="{9D8B030D-6E8A-4147-A177-3AD203B41FA5}">
                      <a16:colId xmlns:a16="http://schemas.microsoft.com/office/drawing/2014/main" val="4084993955"/>
                    </a:ext>
                  </a:extLst>
                </a:gridCol>
                <a:gridCol w="709789">
                  <a:extLst>
                    <a:ext uri="{9D8B030D-6E8A-4147-A177-3AD203B41FA5}">
                      <a16:colId xmlns:a16="http://schemas.microsoft.com/office/drawing/2014/main" val="3023103693"/>
                    </a:ext>
                  </a:extLst>
                </a:gridCol>
                <a:gridCol w="709789">
                  <a:extLst>
                    <a:ext uri="{9D8B030D-6E8A-4147-A177-3AD203B41FA5}">
                      <a16:colId xmlns:a16="http://schemas.microsoft.com/office/drawing/2014/main" val="3401391632"/>
                    </a:ext>
                  </a:extLst>
                </a:gridCol>
                <a:gridCol w="709789">
                  <a:extLst>
                    <a:ext uri="{9D8B030D-6E8A-4147-A177-3AD203B41FA5}">
                      <a16:colId xmlns:a16="http://schemas.microsoft.com/office/drawing/2014/main" val="747956026"/>
                    </a:ext>
                  </a:extLst>
                </a:gridCol>
              </a:tblGrid>
              <a:tr h="923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Atribut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Value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Jumlah</a:t>
                      </a:r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Kasus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none (S1)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soft (S2)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hard (S3)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017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dobe Caslon Pro" panose="0205050205050A020403" pitchFamily="18" charset="0"/>
                        </a:rPr>
                        <a:t>tear-prod-rate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592909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3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5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4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544792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8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1181251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118981" y="1268760"/>
            <a:ext cx="1008112" cy="1003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dobe Caslon Pro" panose="0205050205050A020403" pitchFamily="18" charset="0"/>
              </a:rPr>
              <a:t>tear-prod-rate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318416" y="2204137"/>
            <a:ext cx="1152128" cy="1297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8758576" y="2199276"/>
            <a:ext cx="1152128" cy="1297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5263" y="2704058"/>
            <a:ext cx="107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normal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34049" y="2704058"/>
            <a:ext cx="11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reduced</a:t>
            </a:r>
          </a:p>
        </p:txBody>
      </p:sp>
    </p:spTree>
    <p:extLst>
      <p:ext uri="{BB962C8B-B14F-4D97-AF65-F5344CB8AC3E}">
        <p14:creationId xmlns:p14="http://schemas.microsoft.com/office/powerpoint/2010/main" val="25958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4</a:t>
            </a:r>
            <a:r>
              <a:rPr lang="id-ID" sz="3600" b="1" dirty="0"/>
              <a:t>. B</a:t>
            </a:r>
            <a:r>
              <a:rPr lang="en-US" sz="3600" b="1" dirty="0"/>
              <a:t>ag</a:t>
            </a:r>
            <a:r>
              <a:rPr lang="id-ID" sz="3600" b="1" dirty="0"/>
              <a:t>i</a:t>
            </a:r>
            <a:r>
              <a:rPr lang="en-US" sz="3600" b="1" dirty="0"/>
              <a:t> </a:t>
            </a:r>
            <a:r>
              <a:rPr lang="en-US" sz="3600" b="1" dirty="0" err="1"/>
              <a:t>kasus</a:t>
            </a:r>
            <a:r>
              <a:rPr lang="en-US" sz="3600" b="1" dirty="0"/>
              <a:t>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cabang</a:t>
            </a:r>
            <a:endParaRPr lang="id-ID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8938" y="1147637"/>
          <a:ext cx="5132972" cy="200548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37246">
                  <a:extLst>
                    <a:ext uri="{9D8B030D-6E8A-4147-A177-3AD203B41FA5}">
                      <a16:colId xmlns:a16="http://schemas.microsoft.com/office/drawing/2014/main" val="3529250950"/>
                    </a:ext>
                  </a:extLst>
                </a:gridCol>
                <a:gridCol w="1167982">
                  <a:extLst>
                    <a:ext uri="{9D8B030D-6E8A-4147-A177-3AD203B41FA5}">
                      <a16:colId xmlns:a16="http://schemas.microsoft.com/office/drawing/2014/main" val="2449942832"/>
                    </a:ext>
                  </a:extLst>
                </a:gridCol>
                <a:gridCol w="706936">
                  <a:extLst>
                    <a:ext uri="{9D8B030D-6E8A-4147-A177-3AD203B41FA5}">
                      <a16:colId xmlns:a16="http://schemas.microsoft.com/office/drawing/2014/main" val="4084993955"/>
                    </a:ext>
                  </a:extLst>
                </a:gridCol>
                <a:gridCol w="706936">
                  <a:extLst>
                    <a:ext uri="{9D8B030D-6E8A-4147-A177-3AD203B41FA5}">
                      <a16:colId xmlns:a16="http://schemas.microsoft.com/office/drawing/2014/main" val="3023103693"/>
                    </a:ext>
                  </a:extLst>
                </a:gridCol>
                <a:gridCol w="706936">
                  <a:extLst>
                    <a:ext uri="{9D8B030D-6E8A-4147-A177-3AD203B41FA5}">
                      <a16:colId xmlns:a16="http://schemas.microsoft.com/office/drawing/2014/main" val="3401391632"/>
                    </a:ext>
                  </a:extLst>
                </a:gridCol>
                <a:gridCol w="706936">
                  <a:extLst>
                    <a:ext uri="{9D8B030D-6E8A-4147-A177-3AD203B41FA5}">
                      <a16:colId xmlns:a16="http://schemas.microsoft.com/office/drawing/2014/main" val="747956026"/>
                    </a:ext>
                  </a:extLst>
                </a:gridCol>
              </a:tblGrid>
              <a:tr h="885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Atribut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Value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Jumlah</a:t>
                      </a:r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Adobe Caslon Pro" panose="0205050205050A020403" pitchFamily="18" charset="0"/>
                        </a:rPr>
                        <a:t>Kasus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none (S1)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soft (S2)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dobe Caslon Pro" panose="0205050205050A020403" pitchFamily="18" charset="0"/>
                        </a:rPr>
                        <a:t>hard (S3)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017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dobe Caslon Pro" panose="0205050205050A020403" pitchFamily="18" charset="0"/>
                        </a:rPr>
                        <a:t>tear-prod-rate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592909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3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5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4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544792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reduced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12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8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dobe Caslon Pro" panose="0205050205050A020403" pitchFamily="18" charset="0"/>
                        </a:rPr>
                        <a:t>0</a:t>
                      </a:r>
                      <a:endParaRPr lang="en-US" sz="18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1181251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134902" y="1147637"/>
            <a:ext cx="1008112" cy="1003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dobe Caslon Pro" panose="0205050205050A020403" pitchFamily="18" charset="0"/>
              </a:rPr>
              <a:t>tear-prod-rate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414095" y="2100927"/>
            <a:ext cx="1152128" cy="1297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8774497" y="2100201"/>
            <a:ext cx="1152128" cy="1297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85376" y="2604983"/>
            <a:ext cx="100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normal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4162" y="2604983"/>
            <a:ext cx="114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reduced</a:t>
            </a:r>
          </a:p>
        </p:txBody>
      </p:sp>
      <p:sp>
        <p:nvSpPr>
          <p:cNvPr id="16" name="Oval 15"/>
          <p:cNvSpPr/>
          <p:nvPr/>
        </p:nvSpPr>
        <p:spPr>
          <a:xfrm>
            <a:off x="9567312" y="3347112"/>
            <a:ext cx="1008112" cy="1003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dobe Caslon Pro" panose="0205050205050A020403" pitchFamily="18" charset="0"/>
              </a:rPr>
              <a:t>none</a:t>
            </a:r>
          </a:p>
        </p:txBody>
      </p:sp>
      <p:sp>
        <p:nvSpPr>
          <p:cNvPr id="17" name="Oval 16"/>
          <p:cNvSpPr/>
          <p:nvPr/>
        </p:nvSpPr>
        <p:spPr>
          <a:xfrm>
            <a:off x="6882940" y="3347112"/>
            <a:ext cx="1008112" cy="1003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dobe Caslon Pro" panose="0205050205050A020403" pitchFamily="18" charset="0"/>
              </a:rPr>
              <a:t>?</a:t>
            </a:r>
            <a:endParaRPr lang="en-US" b="1" dirty="0">
              <a:latin typeface="Adobe Caslon Pro" panose="0205050205050A0204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38820" y="2716598"/>
            <a:ext cx="1223641" cy="515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id-ID" sz="2800" b="1" dirty="0"/>
              <a:t>Ulangi proses 2-4 untuk setiap cabang sampai semua kasus pada cabang memiliki kelas yang sama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2721" y="1094371"/>
          <a:ext cx="5151074" cy="309634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23540">
                  <a:extLst>
                    <a:ext uri="{9D8B030D-6E8A-4147-A177-3AD203B41FA5}">
                      <a16:colId xmlns:a16="http://schemas.microsoft.com/office/drawing/2014/main" val="728492657"/>
                    </a:ext>
                  </a:extLst>
                </a:gridCol>
                <a:gridCol w="1359311">
                  <a:extLst>
                    <a:ext uri="{9D8B030D-6E8A-4147-A177-3AD203B41FA5}">
                      <a16:colId xmlns:a16="http://schemas.microsoft.com/office/drawing/2014/main" val="4224633045"/>
                    </a:ext>
                  </a:extLst>
                </a:gridCol>
                <a:gridCol w="822741">
                  <a:extLst>
                    <a:ext uri="{9D8B030D-6E8A-4147-A177-3AD203B41FA5}">
                      <a16:colId xmlns:a16="http://schemas.microsoft.com/office/drawing/2014/main" val="1015043323"/>
                    </a:ext>
                  </a:extLst>
                </a:gridCol>
                <a:gridCol w="822741">
                  <a:extLst>
                    <a:ext uri="{9D8B030D-6E8A-4147-A177-3AD203B41FA5}">
                      <a16:colId xmlns:a16="http://schemas.microsoft.com/office/drawing/2014/main" val="1471273180"/>
                    </a:ext>
                  </a:extLst>
                </a:gridCol>
                <a:gridCol w="822741">
                  <a:extLst>
                    <a:ext uri="{9D8B030D-6E8A-4147-A177-3AD203B41FA5}">
                      <a16:colId xmlns:a16="http://schemas.microsoft.com/office/drawing/2014/main" val="809463011"/>
                    </a:ext>
                  </a:extLst>
                </a:gridCol>
              </a:tblGrid>
              <a:tr h="605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age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spectacle-</a:t>
                      </a:r>
                      <a:r>
                        <a:rPr lang="en-US" sz="1200" u="none" strike="noStrike" dirty="0" err="1">
                          <a:effectLst/>
                          <a:latin typeface="Adobe Caslon Pro" panose="0205050205050A020403" pitchFamily="18" charset="0"/>
                        </a:rPr>
                        <a:t>prescrip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astigmatism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tear-prod-rate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contact-lenses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665378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en-US" sz="12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en-US" sz="12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8644852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  <a:endParaRPr lang="en-US" sz="12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422314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1864903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9063471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en-US" sz="12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1178487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7784508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1336952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8009973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1900682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8547824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5909376"/>
                  </a:ext>
                </a:extLst>
              </a:tr>
              <a:tr h="207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en-US" sz="12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974679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5400000">
            <a:off x="3222731" y="2209353"/>
            <a:ext cx="3168352" cy="844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36" y="4542552"/>
            <a:ext cx="5906311" cy="230425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960096" y="6237312"/>
            <a:ext cx="78415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03950" y="1278041"/>
            <a:ext cx="1008112" cy="1003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dobe Caslon Pro" panose="0205050205050A020403" pitchFamily="18" charset="0"/>
              </a:rPr>
              <a:t>tear-prod-rate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183143" y="2231331"/>
            <a:ext cx="1152128" cy="1297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8543545" y="2230605"/>
            <a:ext cx="1152128" cy="1297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54424" y="2726106"/>
            <a:ext cx="107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normal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3210" y="2726106"/>
            <a:ext cx="114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reduced</a:t>
            </a:r>
          </a:p>
        </p:txBody>
      </p:sp>
      <p:sp>
        <p:nvSpPr>
          <p:cNvPr id="13" name="Oval 12"/>
          <p:cNvSpPr/>
          <p:nvPr/>
        </p:nvSpPr>
        <p:spPr>
          <a:xfrm>
            <a:off x="9336360" y="3468235"/>
            <a:ext cx="1008112" cy="1003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dobe Caslon Pro" panose="0205050205050A020403" pitchFamily="18" charset="0"/>
              </a:rPr>
              <a:t>none</a:t>
            </a:r>
          </a:p>
        </p:txBody>
      </p:sp>
      <p:sp>
        <p:nvSpPr>
          <p:cNvPr id="14" name="Oval 13"/>
          <p:cNvSpPr/>
          <p:nvPr/>
        </p:nvSpPr>
        <p:spPr>
          <a:xfrm>
            <a:off x="6651988" y="3468235"/>
            <a:ext cx="1008112" cy="1003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dobe Caslon Pro" panose="0205050205050A020403" pitchFamily="18" charset="0"/>
              </a:rPr>
              <a:t>?</a:t>
            </a:r>
            <a:endParaRPr lang="en-US" b="1" dirty="0">
              <a:latin typeface="Adobe Caslon Pro" panose="0205050205050A020403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51988" y="3455468"/>
            <a:ext cx="1008112" cy="1003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dobe Caslon Pro" panose="0205050205050A020403" pitchFamily="18" charset="0"/>
              </a:rPr>
              <a:t>astigmatism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938" y="108768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dobe Caslon Pro" panose="0205050205050A020403" pitchFamily="18" charset="0"/>
              </a:rPr>
              <a:t>5.1.</a:t>
            </a:r>
          </a:p>
        </p:txBody>
      </p:sp>
    </p:spTree>
    <p:extLst>
      <p:ext uri="{BB962C8B-B14F-4D97-AF65-F5344CB8AC3E}">
        <p14:creationId xmlns:p14="http://schemas.microsoft.com/office/powerpoint/2010/main" val="38391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11" grpId="0"/>
      <p:bldP spid="12" grpId="0"/>
      <p:bldP spid="13" grpId="0" animBg="1"/>
      <p:bldP spid="14" grpId="0" animBg="1"/>
      <p:bldP spid="14" grpId="1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485167" y="1064276"/>
            <a:ext cx="1008112" cy="1003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dobe Caslon Pro" panose="0205050205050A020403" pitchFamily="18" charset="0"/>
              </a:rPr>
              <a:t>tear-prod-rate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393718" y="2090274"/>
            <a:ext cx="644773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049928" y="2090274"/>
            <a:ext cx="655091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35641" y="2207822"/>
            <a:ext cx="8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normal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60135" y="2216410"/>
            <a:ext cx="106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reduced</a:t>
            </a:r>
          </a:p>
        </p:txBody>
      </p:sp>
      <p:sp>
        <p:nvSpPr>
          <p:cNvPr id="13" name="Oval 12"/>
          <p:cNvSpPr/>
          <p:nvPr/>
        </p:nvSpPr>
        <p:spPr>
          <a:xfrm>
            <a:off x="10485529" y="2577154"/>
            <a:ext cx="786590" cy="7827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dobe Caslon Pro" panose="0205050205050A020403" pitchFamily="18" charset="0"/>
              </a:rPr>
              <a:t>none</a:t>
            </a:r>
          </a:p>
        </p:txBody>
      </p:sp>
      <p:sp>
        <p:nvSpPr>
          <p:cNvPr id="15" name="Oval 14"/>
          <p:cNvSpPr/>
          <p:nvPr/>
        </p:nvSpPr>
        <p:spPr>
          <a:xfrm>
            <a:off x="8753499" y="2567862"/>
            <a:ext cx="795927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dobe Caslon Pro" panose="0205050205050A020403" pitchFamily="18" charset="0"/>
              </a:rPr>
              <a:t>astigmatism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983744" y="1369576"/>
          <a:ext cx="5972516" cy="198428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534605">
                  <a:extLst>
                    <a:ext uri="{9D8B030D-6E8A-4147-A177-3AD203B41FA5}">
                      <a16:colId xmlns:a16="http://schemas.microsoft.com/office/drawing/2014/main" val="2523658503"/>
                    </a:ext>
                  </a:extLst>
                </a:gridCol>
                <a:gridCol w="1576082">
                  <a:extLst>
                    <a:ext uri="{9D8B030D-6E8A-4147-A177-3AD203B41FA5}">
                      <a16:colId xmlns:a16="http://schemas.microsoft.com/office/drawing/2014/main" val="2348930090"/>
                    </a:ext>
                  </a:extLst>
                </a:gridCol>
                <a:gridCol w="953943">
                  <a:extLst>
                    <a:ext uri="{9D8B030D-6E8A-4147-A177-3AD203B41FA5}">
                      <a16:colId xmlns:a16="http://schemas.microsoft.com/office/drawing/2014/main" val="3290051474"/>
                    </a:ext>
                  </a:extLst>
                </a:gridCol>
                <a:gridCol w="953943">
                  <a:extLst>
                    <a:ext uri="{9D8B030D-6E8A-4147-A177-3AD203B41FA5}">
                      <a16:colId xmlns:a16="http://schemas.microsoft.com/office/drawing/2014/main" val="2171155116"/>
                    </a:ext>
                  </a:extLst>
                </a:gridCol>
                <a:gridCol w="953943">
                  <a:extLst>
                    <a:ext uri="{9D8B030D-6E8A-4147-A177-3AD203B41FA5}">
                      <a16:colId xmlns:a16="http://schemas.microsoft.com/office/drawing/2014/main" val="974812790"/>
                    </a:ext>
                  </a:extLst>
                </a:gridCol>
              </a:tblGrid>
              <a:tr h="661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age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spectacle-</a:t>
                      </a:r>
                      <a:r>
                        <a:rPr lang="en-US" sz="1200" u="none" strike="noStrike" dirty="0" err="1">
                          <a:effectLst/>
                          <a:latin typeface="Adobe Caslon Pro" panose="0205050205050A020403" pitchFamily="18" charset="0"/>
                        </a:rPr>
                        <a:t>prescrip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astigmatism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tear-prod-rate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contact-lenses</a:t>
                      </a:r>
                      <a:endParaRPr lang="en-US" sz="12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62456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8688710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6882592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3602548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4197114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1814662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  <a:endParaRPr lang="en-US" sz="1200" b="0" i="0" u="none" strike="noStrike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dobe Caslon Pro" panose="0205050205050A020403" pitchFamily="18" charset="0"/>
                        </a:rPr>
                        <a:t>soft</a:t>
                      </a:r>
                      <a:endParaRPr lang="en-US" sz="1200" b="0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3173277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8938" y="136567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dobe Caslon Pro" panose="0205050205050A020403" pitchFamily="18" charset="0"/>
              </a:rPr>
              <a:t>5.2.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3456939" y="1849179"/>
            <a:ext cx="2186708" cy="1008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2" y="3571618"/>
            <a:ext cx="6114791" cy="23134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62172" y="4471387"/>
            <a:ext cx="754915" cy="393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513255" y="3425574"/>
            <a:ext cx="644773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6" idx="0"/>
          </p:cNvCxnSpPr>
          <p:nvPr/>
        </p:nvCxnSpPr>
        <p:spPr>
          <a:xfrm>
            <a:off x="9165828" y="3376529"/>
            <a:ext cx="1673061" cy="390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250815" y="4006068"/>
            <a:ext cx="795927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dobe Caslon Pro" panose="0205050205050A020403" pitchFamily="18" charset="0"/>
              </a:rPr>
              <a:t>age</a:t>
            </a:r>
          </a:p>
        </p:txBody>
      </p:sp>
      <p:sp>
        <p:nvSpPr>
          <p:cNvPr id="26" name="Oval 25"/>
          <p:cNvSpPr/>
          <p:nvPr/>
        </p:nvSpPr>
        <p:spPr>
          <a:xfrm>
            <a:off x="10440925" y="3766707"/>
            <a:ext cx="795927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dobe Caslon Pro" panose="0205050205050A020403" pitchFamily="18" charset="0"/>
              </a:rPr>
              <a:t>Spectacle-</a:t>
            </a:r>
            <a:r>
              <a:rPr lang="en-US" sz="1400" dirty="0" err="1">
                <a:latin typeface="Adobe Caslon Pro" panose="0205050205050A020403" pitchFamily="18" charset="0"/>
              </a:rPr>
              <a:t>pres</a:t>
            </a:r>
            <a:endParaRPr lang="en-US" sz="1400" dirty="0">
              <a:latin typeface="Adobe Caslon Pro" panose="0205050205050A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84793" y="3442152"/>
            <a:ext cx="8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87769" y="3428157"/>
            <a:ext cx="8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yes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8037258" y="4800110"/>
            <a:ext cx="644773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687503" y="4799157"/>
            <a:ext cx="655091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10654" y="4869022"/>
            <a:ext cx="8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young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84933" y="4869022"/>
            <a:ext cx="1600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dobe Caslon Pro" panose="0205050205050A020403" pitchFamily="18" charset="0"/>
              </a:rPr>
              <a:t>Pre-</a:t>
            </a:r>
            <a:r>
              <a:rPr lang="en-US" sz="1600" b="1" dirty="0" err="1">
                <a:latin typeface="Adobe Caslon Pro" panose="0205050205050A020403" pitchFamily="18" charset="0"/>
              </a:rPr>
              <a:t>presbyopic</a:t>
            </a:r>
            <a:endParaRPr lang="en-US" sz="1600" b="1" dirty="0">
              <a:latin typeface="Adobe Caslon Pro" panose="0205050205050A020403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8685329" y="4842606"/>
            <a:ext cx="4262" cy="1037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89487" y="5393422"/>
            <a:ext cx="1591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dobe Caslon Pro" panose="0205050205050A020403" pitchFamily="18" charset="0"/>
              </a:rPr>
              <a:t>presbyopic</a:t>
            </a:r>
            <a:endParaRPr lang="en-US" sz="1600" b="1" dirty="0">
              <a:latin typeface="Adobe Caslon Pro" panose="0205050205050A020403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55482" y="5138644"/>
            <a:ext cx="800782" cy="7904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dobe Caslon Pro" panose="0205050205050A020403" pitchFamily="18" charset="0"/>
              </a:rPr>
              <a:t>soft</a:t>
            </a:r>
          </a:p>
        </p:txBody>
      </p:sp>
      <p:sp>
        <p:nvSpPr>
          <p:cNvPr id="37" name="Oval 36"/>
          <p:cNvSpPr/>
          <p:nvPr/>
        </p:nvSpPr>
        <p:spPr>
          <a:xfrm>
            <a:off x="9281309" y="5202294"/>
            <a:ext cx="800782" cy="7904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dobe Caslon Pro" panose="0205050205050A020403" pitchFamily="18" charset="0"/>
              </a:rPr>
              <a:t>soft</a:t>
            </a:r>
          </a:p>
        </p:txBody>
      </p:sp>
      <p:sp>
        <p:nvSpPr>
          <p:cNvPr id="38" name="Oval 37"/>
          <p:cNvSpPr/>
          <p:nvPr/>
        </p:nvSpPr>
        <p:spPr>
          <a:xfrm>
            <a:off x="8289200" y="5854462"/>
            <a:ext cx="800782" cy="7904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dobe Caslon Pro" panose="0205050205050A020403" pitchFamily="18" charset="0"/>
              </a:rPr>
              <a:t>None/soft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10249675" y="4577702"/>
            <a:ext cx="644773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899920" y="4576749"/>
            <a:ext cx="655091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823071" y="4477050"/>
            <a:ext cx="8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dobe Caslon Pro" panose="0205050205050A020403" pitchFamily="18" charset="0"/>
              </a:rPr>
              <a:t>myope</a:t>
            </a:r>
            <a:endParaRPr lang="en-US" b="1" dirty="0">
              <a:latin typeface="Adobe Caslon Pro" panose="0205050205050A0204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57537" y="4749589"/>
            <a:ext cx="160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Adobe Caslon Pro" panose="0205050205050A020403" pitchFamily="18" charset="0"/>
              </a:rPr>
              <a:t>hypermetrope</a:t>
            </a:r>
            <a:endParaRPr lang="en-US" sz="1200" b="1" dirty="0">
              <a:latin typeface="Adobe Caslon Pro" panose="0205050205050A0204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19201" y="5265258"/>
            <a:ext cx="5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dobe Caslon Pro" panose="0205050205050A020403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Adobe Caslon Pro" panose="0205050205050A020403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938" y="125760"/>
            <a:ext cx="101715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 startAt="5"/>
            </a:pPr>
            <a:r>
              <a:rPr lang="id-ID" sz="2800" b="1" dirty="0">
                <a:latin typeface="Adobe Caslon Pro Bold" pitchFamily="18" charset="0"/>
              </a:rPr>
              <a:t>Ulangi proses 2-4 untuk setiap cabang sampai semua kasus pada cabang memiliki kelas yang sama</a:t>
            </a:r>
          </a:p>
        </p:txBody>
      </p:sp>
    </p:spTree>
    <p:extLst>
      <p:ext uri="{BB962C8B-B14F-4D97-AF65-F5344CB8AC3E}">
        <p14:creationId xmlns:p14="http://schemas.microsoft.com/office/powerpoint/2010/main" val="22026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 animBg="1"/>
      <p:bldP spid="15" grpId="0" animBg="1"/>
      <p:bldP spid="5" grpId="0" animBg="1"/>
      <p:bldP spid="7" grpId="0" animBg="1"/>
      <p:bldP spid="25" grpId="0" animBg="1"/>
      <p:bldP spid="26" grpId="0" animBg="1"/>
      <p:bldP spid="27" grpId="0"/>
      <p:bldP spid="28" grpId="0"/>
      <p:bldP spid="31" grpId="0"/>
      <p:bldP spid="32" grpId="0"/>
      <p:bldP spid="35" grpId="0"/>
      <p:bldP spid="36" grpId="0" animBg="1"/>
      <p:bldP spid="37" grpId="0" animBg="1"/>
      <p:bldP spid="38" grpId="0" animBg="1"/>
      <p:bldP spid="42" grpId="0"/>
      <p:bldP spid="43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236139" y="1224074"/>
            <a:ext cx="1008112" cy="1003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dobe Caslon Pro" panose="0205050205050A020403" pitchFamily="18" charset="0"/>
              </a:rPr>
              <a:t>tear-prod-rate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144690" y="2250072"/>
            <a:ext cx="644773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800900" y="2250072"/>
            <a:ext cx="655091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86613" y="2367620"/>
            <a:ext cx="8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normal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11107" y="2376208"/>
            <a:ext cx="106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reduced</a:t>
            </a:r>
          </a:p>
        </p:txBody>
      </p:sp>
      <p:sp>
        <p:nvSpPr>
          <p:cNvPr id="13" name="Oval 12"/>
          <p:cNvSpPr/>
          <p:nvPr/>
        </p:nvSpPr>
        <p:spPr>
          <a:xfrm>
            <a:off x="10236501" y="2736952"/>
            <a:ext cx="786590" cy="7827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dobe Caslon Pro" panose="0205050205050A020403" pitchFamily="18" charset="0"/>
              </a:rPr>
              <a:t>none</a:t>
            </a:r>
          </a:p>
        </p:txBody>
      </p:sp>
      <p:sp>
        <p:nvSpPr>
          <p:cNvPr id="15" name="Oval 14"/>
          <p:cNvSpPr/>
          <p:nvPr/>
        </p:nvSpPr>
        <p:spPr>
          <a:xfrm>
            <a:off x="8504471" y="2727660"/>
            <a:ext cx="795927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dobe Caslon Pro" panose="0205050205050A020403" pitchFamily="18" charset="0"/>
              </a:rPr>
              <a:t>astigmatism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999385" y="1395526"/>
          <a:ext cx="6271427" cy="198428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611408">
                  <a:extLst>
                    <a:ext uri="{9D8B030D-6E8A-4147-A177-3AD203B41FA5}">
                      <a16:colId xmlns:a16="http://schemas.microsoft.com/office/drawing/2014/main" val="2523658503"/>
                    </a:ext>
                  </a:extLst>
                </a:gridCol>
                <a:gridCol w="1654961">
                  <a:extLst>
                    <a:ext uri="{9D8B030D-6E8A-4147-A177-3AD203B41FA5}">
                      <a16:colId xmlns:a16="http://schemas.microsoft.com/office/drawing/2014/main" val="2348930090"/>
                    </a:ext>
                  </a:extLst>
                </a:gridCol>
                <a:gridCol w="1001686">
                  <a:extLst>
                    <a:ext uri="{9D8B030D-6E8A-4147-A177-3AD203B41FA5}">
                      <a16:colId xmlns:a16="http://schemas.microsoft.com/office/drawing/2014/main" val="3290051474"/>
                    </a:ext>
                  </a:extLst>
                </a:gridCol>
                <a:gridCol w="1001686">
                  <a:extLst>
                    <a:ext uri="{9D8B030D-6E8A-4147-A177-3AD203B41FA5}">
                      <a16:colId xmlns:a16="http://schemas.microsoft.com/office/drawing/2014/main" val="2171155116"/>
                    </a:ext>
                  </a:extLst>
                </a:gridCol>
                <a:gridCol w="1001686">
                  <a:extLst>
                    <a:ext uri="{9D8B030D-6E8A-4147-A177-3AD203B41FA5}">
                      <a16:colId xmlns:a16="http://schemas.microsoft.com/office/drawing/2014/main" val="974812790"/>
                    </a:ext>
                  </a:extLst>
                </a:gridCol>
              </a:tblGrid>
              <a:tr h="661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dobe Caslon Pro" panose="0205050205050A020403" pitchFamily="18" charset="0"/>
                        </a:rPr>
                        <a:t>age</a:t>
                      </a:r>
                      <a:endParaRPr lang="en-US" sz="16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dobe Caslon Pro" panose="0205050205050A020403" pitchFamily="18" charset="0"/>
                        </a:rPr>
                        <a:t>spectacle-</a:t>
                      </a:r>
                      <a:r>
                        <a:rPr lang="en-US" sz="1600" u="none" strike="noStrike" dirty="0" err="1">
                          <a:effectLst/>
                          <a:latin typeface="Adobe Caslon Pro" panose="0205050205050A020403" pitchFamily="18" charset="0"/>
                        </a:rPr>
                        <a:t>prescrip</a:t>
                      </a:r>
                      <a:endParaRPr lang="en-US" sz="16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dobe Caslon Pro" panose="0205050205050A020403" pitchFamily="18" charset="0"/>
                        </a:rPr>
                        <a:t>astigmatism</a:t>
                      </a:r>
                      <a:endParaRPr lang="en-US" sz="16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dobe Caslon Pro" panose="0205050205050A020403" pitchFamily="18" charset="0"/>
                        </a:rPr>
                        <a:t>tear-prod-rate</a:t>
                      </a:r>
                      <a:endParaRPr lang="en-US" sz="16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dobe Caslon Pro" panose="0205050205050A020403" pitchFamily="18" charset="0"/>
                        </a:rPr>
                        <a:t>contact-lenses</a:t>
                      </a:r>
                      <a:endParaRPr lang="en-US" sz="1600" b="1" i="0" u="none" strike="noStrike" dirty="0">
                        <a:effectLst/>
                        <a:latin typeface="Adobe Caslon Pro" panose="0205050205050A020403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62456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8688710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dobe Caslon Pro" panose="0205050205050A020403" pitchFamily="18" charset="0"/>
                        </a:rPr>
                        <a:t>young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6882592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3602548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pre-presbyopic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4197114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myope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hard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1814662"/>
                  </a:ext>
                </a:extLst>
              </a:tr>
              <a:tr h="22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presbyopic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hypermetrope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yes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dobe Caslon Pro" panose="0205050205050A020403" pitchFamily="18" charset="0"/>
                        </a:rPr>
                        <a:t>normal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dobe Caslon Pro" panose="0205050205050A020403" pitchFamily="18" charset="0"/>
                        </a:rPr>
                        <a:t>none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3173277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1894" y="137270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dobe Caslon Pro" panose="0205050205050A020403" pitchFamily="18" charset="0"/>
              </a:rPr>
              <a:t>5.3.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3634494" y="1858058"/>
            <a:ext cx="218670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264227" y="3585372"/>
            <a:ext cx="644773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6" idx="0"/>
          </p:cNvCxnSpPr>
          <p:nvPr/>
        </p:nvCxnSpPr>
        <p:spPr>
          <a:xfrm>
            <a:off x="8916800" y="3536327"/>
            <a:ext cx="1673061" cy="390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001787" y="4165866"/>
            <a:ext cx="795927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dobe Caslon Pro" panose="0205050205050A020403" pitchFamily="18" charset="0"/>
              </a:rPr>
              <a:t>age</a:t>
            </a:r>
          </a:p>
        </p:txBody>
      </p:sp>
      <p:sp>
        <p:nvSpPr>
          <p:cNvPr id="26" name="Oval 25"/>
          <p:cNvSpPr/>
          <p:nvPr/>
        </p:nvSpPr>
        <p:spPr>
          <a:xfrm>
            <a:off x="10191897" y="3926505"/>
            <a:ext cx="795927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dobe Caslon Pro" panose="0205050205050A020403" pitchFamily="18" charset="0"/>
              </a:rPr>
              <a:t>Spectacle-</a:t>
            </a:r>
            <a:r>
              <a:rPr lang="en-US" sz="1400" dirty="0" err="1">
                <a:latin typeface="Adobe Caslon Pro" panose="0205050205050A020403" pitchFamily="18" charset="0"/>
              </a:rPr>
              <a:t>pres</a:t>
            </a:r>
            <a:endParaRPr lang="en-US" sz="1400" dirty="0">
              <a:latin typeface="Adobe Caslon Pro" panose="0205050205050A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35765" y="3601950"/>
            <a:ext cx="8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38741" y="3587955"/>
            <a:ext cx="8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yes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788230" y="4959908"/>
            <a:ext cx="644773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438475" y="4958955"/>
            <a:ext cx="655091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61626" y="5028820"/>
            <a:ext cx="8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" panose="0205050205050A020403" pitchFamily="18" charset="0"/>
              </a:rPr>
              <a:t>young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35905" y="5028820"/>
            <a:ext cx="1600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dobe Caslon Pro" panose="0205050205050A020403" pitchFamily="18" charset="0"/>
              </a:rPr>
              <a:t>Pre-</a:t>
            </a:r>
            <a:r>
              <a:rPr lang="en-US" sz="1600" b="1" dirty="0" err="1">
                <a:latin typeface="Adobe Caslon Pro" panose="0205050205050A020403" pitchFamily="18" charset="0"/>
              </a:rPr>
              <a:t>presbyopic</a:t>
            </a:r>
            <a:endParaRPr lang="en-US" sz="1600" b="1" dirty="0">
              <a:latin typeface="Adobe Caslon Pro" panose="0205050205050A020403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8436301" y="5002404"/>
            <a:ext cx="4262" cy="1037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940459" y="5553220"/>
            <a:ext cx="1591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dobe Caslon Pro" panose="0205050205050A020403" pitchFamily="18" charset="0"/>
              </a:rPr>
              <a:t>presbyopic</a:t>
            </a:r>
            <a:endParaRPr lang="en-US" sz="1600" b="1" dirty="0">
              <a:latin typeface="Adobe Caslon Pro" panose="0205050205050A020403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06454" y="5298442"/>
            <a:ext cx="800782" cy="7904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dobe Caslon Pro" panose="0205050205050A020403" pitchFamily="18" charset="0"/>
              </a:rPr>
              <a:t>soft</a:t>
            </a:r>
          </a:p>
        </p:txBody>
      </p:sp>
      <p:sp>
        <p:nvSpPr>
          <p:cNvPr id="37" name="Oval 36"/>
          <p:cNvSpPr/>
          <p:nvPr/>
        </p:nvSpPr>
        <p:spPr>
          <a:xfrm>
            <a:off x="9032281" y="5362092"/>
            <a:ext cx="800782" cy="7904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dobe Caslon Pro" panose="0205050205050A020403" pitchFamily="18" charset="0"/>
              </a:rPr>
              <a:t>soft</a:t>
            </a:r>
          </a:p>
        </p:txBody>
      </p:sp>
      <p:sp>
        <p:nvSpPr>
          <p:cNvPr id="38" name="Oval 37"/>
          <p:cNvSpPr/>
          <p:nvPr/>
        </p:nvSpPr>
        <p:spPr>
          <a:xfrm>
            <a:off x="8040172" y="6014260"/>
            <a:ext cx="800782" cy="7904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dobe Caslon Pro" panose="0205050205050A020403" pitchFamily="18" charset="0"/>
              </a:rPr>
              <a:t>None/soft</a:t>
            </a:r>
          </a:p>
        </p:txBody>
      </p:sp>
      <p:cxnSp>
        <p:nvCxnSpPr>
          <p:cNvPr id="40" name="Straight Arrow Connector 39"/>
          <p:cNvCxnSpPr>
            <a:endCxn id="39" idx="0"/>
          </p:cNvCxnSpPr>
          <p:nvPr/>
        </p:nvCxnSpPr>
        <p:spPr>
          <a:xfrm flipH="1">
            <a:off x="10282296" y="4737501"/>
            <a:ext cx="363124" cy="519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627950" y="4728662"/>
            <a:ext cx="655091" cy="582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574043" y="4636848"/>
            <a:ext cx="8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dobe Caslon Pro" panose="0205050205050A020403" pitchFamily="18" charset="0"/>
              </a:rPr>
              <a:t>myope</a:t>
            </a:r>
            <a:endParaRPr lang="en-US" b="1" dirty="0">
              <a:latin typeface="Adobe Caslon Pro" panose="0205050205050A0204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78862" y="4682910"/>
            <a:ext cx="160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Adobe Caslon Pro" panose="0205050205050A020403" pitchFamily="18" charset="0"/>
              </a:rPr>
              <a:t>hypermetrope</a:t>
            </a:r>
            <a:endParaRPr lang="en-US" sz="1400" b="1" dirty="0">
              <a:latin typeface="Adobe Caslon Pro" panose="0205050205050A0204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370173" y="5425056"/>
            <a:ext cx="5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dobe Caslon Pro" panose="0205050205050A020403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6" y="3891087"/>
            <a:ext cx="5944413" cy="189715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21341" y="5146360"/>
            <a:ext cx="6681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881905" y="5256712"/>
            <a:ext cx="800782" cy="7904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dobe Caslon Pro" panose="0205050205050A020403" pitchFamily="18" charset="0"/>
              </a:rPr>
              <a:t>hard</a:t>
            </a:r>
          </a:p>
        </p:txBody>
      </p:sp>
      <p:sp>
        <p:nvSpPr>
          <p:cNvPr id="44" name="Oval 43"/>
          <p:cNvSpPr/>
          <p:nvPr/>
        </p:nvSpPr>
        <p:spPr>
          <a:xfrm>
            <a:off x="10901735" y="5298441"/>
            <a:ext cx="800782" cy="7904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dobe Caslon Pro" panose="0205050205050A020403" pitchFamily="18" charset="0"/>
              </a:rPr>
              <a:t>None/hard</a:t>
            </a:r>
            <a:endParaRPr lang="en-US" sz="1600" dirty="0">
              <a:latin typeface="Adobe Caslon Pro" panose="0205050205050A020403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88937" y="125760"/>
            <a:ext cx="113426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 startAt="5"/>
            </a:pPr>
            <a:r>
              <a:rPr lang="id-ID" sz="2800" b="1" dirty="0">
                <a:latin typeface="Adobe Caslon Pro Bold" pitchFamily="18" charset="0"/>
              </a:rPr>
              <a:t>Ulangi proses 2-4 untuk setiap cabang sampai semua kasus pada cabang memiliki kelas yang sama</a:t>
            </a:r>
          </a:p>
        </p:txBody>
      </p:sp>
    </p:spTree>
    <p:extLst>
      <p:ext uri="{BB962C8B-B14F-4D97-AF65-F5344CB8AC3E}">
        <p14:creationId xmlns:p14="http://schemas.microsoft.com/office/powerpoint/2010/main" val="41970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 animBg="1"/>
      <p:bldP spid="15" grpId="0" animBg="1"/>
      <p:bldP spid="5" grpId="0" animBg="1"/>
      <p:bldP spid="25" grpId="0" animBg="1"/>
      <p:bldP spid="26" grpId="0" animBg="1"/>
      <p:bldP spid="27" grpId="0"/>
      <p:bldP spid="28" grpId="0"/>
      <p:bldP spid="31" grpId="0"/>
      <p:bldP spid="32" grpId="0"/>
      <p:bldP spid="35" grpId="0"/>
      <p:bldP spid="36" grpId="0" animBg="1"/>
      <p:bldP spid="37" grpId="0" animBg="1"/>
      <p:bldP spid="38" grpId="0" animBg="1"/>
      <p:bldP spid="42" grpId="0"/>
      <p:bldP spid="43" grpId="0"/>
      <p:bldP spid="45" grpId="0"/>
      <p:bldP spid="45" grpId="1"/>
      <p:bldP spid="7" grpId="0" animBg="1"/>
      <p:bldP spid="39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DAAA-560A-8115-9504-751A8209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Studi Kasus </a:t>
            </a:r>
            <a:r>
              <a:rPr lang="en-US" b="1" dirty="0" err="1">
                <a:solidFill>
                  <a:schemeClr val="accent1"/>
                </a:solidFill>
              </a:rPr>
              <a:t>Implementasi</a:t>
            </a:r>
            <a:r>
              <a:rPr lang="en-US" b="1" dirty="0">
                <a:solidFill>
                  <a:schemeClr val="accent1"/>
                </a:solidFill>
              </a:rPr>
              <a:t> C4.5</a:t>
            </a:r>
            <a:endParaRPr lang="en-ID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C081E-1CDA-5E01-2A67-96BB06A19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yang </a:t>
            </a:r>
            <a:r>
              <a:rPr lang="en-US" sz="2800" dirty="0" err="1"/>
              <a:t>beranggotakan</a:t>
            </a:r>
            <a:r>
              <a:rPr lang="en-US" sz="2800" dirty="0"/>
              <a:t> 3-4 </a:t>
            </a:r>
            <a:r>
              <a:rPr lang="en-US" sz="2800" dirty="0" err="1"/>
              <a:t>Mahasiswa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Mencari</a:t>
            </a:r>
            <a:r>
              <a:rPr lang="en-US" sz="2800" dirty="0"/>
              <a:t> salah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permasalahan</a:t>
            </a:r>
            <a:r>
              <a:rPr lang="en-US" sz="2800" dirty="0"/>
              <a:t> </a:t>
            </a:r>
            <a:r>
              <a:rPr lang="en-US" sz="2800" dirty="0" err="1"/>
              <a:t>klasifikasi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Payudara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Layak </a:t>
            </a:r>
            <a:r>
              <a:rPr lang="en-US" dirty="0" err="1"/>
              <a:t>Kredit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dll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i="1" dirty="0"/>
              <a:t>dataset </a:t>
            </a:r>
            <a:r>
              <a:rPr lang="en-US" sz="2800" dirty="0"/>
              <a:t>yang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i="1" dirty="0"/>
              <a:t>(LMS, Website)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Implementasi</a:t>
            </a:r>
            <a:r>
              <a:rPr lang="en-US" sz="2800" dirty="0"/>
              <a:t> Model C4.5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RapidMiner</a:t>
            </a:r>
            <a:r>
              <a:rPr lang="en-US" dirty="0"/>
              <a:t>/ </a:t>
            </a:r>
            <a:r>
              <a:rPr lang="en-US" i="1" dirty="0"/>
              <a:t>Python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model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C4.5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dan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Presentasikan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!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	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4791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40EC32-6AB4-1774-509B-9E342F0B158E}"/>
              </a:ext>
            </a:extLst>
          </p:cNvPr>
          <p:cNvSpPr txBox="1">
            <a:spLocks/>
          </p:cNvSpPr>
          <p:nvPr/>
        </p:nvSpPr>
        <p:spPr>
          <a:xfrm>
            <a:off x="1568450" y="2709863"/>
            <a:ext cx="9144000" cy="782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accent1"/>
                </a:solidFill>
                <a:latin typeface="Adobe Caslon Pro"/>
              </a:rPr>
              <a:t>Refleksi</a:t>
            </a:r>
            <a:endParaRPr lang="en-ID" b="1" dirty="0">
              <a:solidFill>
                <a:schemeClr val="accent1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7880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74EF-4C41-9CD9-1646-EE8A76D4B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PENUGASAN</a:t>
            </a:r>
            <a:endParaRPr lang="en-ID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E22BB-E26E-193B-CD2C-04A73328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dan </a:t>
            </a:r>
            <a:r>
              <a:rPr lang="en-ID" dirty="0" err="1"/>
              <a:t>membaca</a:t>
            </a:r>
            <a:r>
              <a:rPr lang="en-ID" dirty="0"/>
              <a:t> paper C4.5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disediakan</a:t>
            </a:r>
            <a:r>
              <a:rPr lang="en-ID" dirty="0"/>
              <a:t>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i="1" dirty="0"/>
              <a:t>resume</a:t>
            </a:r>
            <a:r>
              <a:rPr lang="en-ID" dirty="0"/>
              <a:t> </a:t>
            </a:r>
            <a:r>
              <a:rPr lang="en-US" dirty="0" err="1"/>
              <a:t>sesuai</a:t>
            </a:r>
            <a:r>
              <a:rPr lang="en-US" dirty="0"/>
              <a:t> format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ID" dirty="0"/>
              <a:t>.</a:t>
            </a:r>
          </a:p>
          <a:p>
            <a:r>
              <a:rPr lang="en-ID" dirty="0" err="1"/>
              <a:t>Pilihan</a:t>
            </a:r>
            <a:r>
              <a:rPr lang="en-ID" dirty="0"/>
              <a:t> Paper: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0A088-6671-5266-7877-6D9DA4ECB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48" y="2638578"/>
            <a:ext cx="4289176" cy="2910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A2D46C-D6E5-843F-C81A-C5AEDC1EC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98" y="2638578"/>
            <a:ext cx="4289176" cy="3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err="1"/>
              <a:t>Daftar</a:t>
            </a:r>
            <a:r>
              <a:rPr lang="en-US" sz="3600" b="1" dirty="0"/>
              <a:t> </a:t>
            </a:r>
            <a:r>
              <a:rPr lang="en-US" sz="3600" b="1" dirty="0" err="1"/>
              <a:t>Pustaka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2925" indent="-542925">
              <a:buNone/>
            </a:pPr>
            <a:r>
              <a:rPr lang="en-US" sz="2800" dirty="0"/>
              <a:t>[1] L. </a:t>
            </a:r>
            <a:r>
              <a:rPr lang="en-US" sz="2800" dirty="0" err="1"/>
              <a:t>Rokach</a:t>
            </a:r>
            <a:r>
              <a:rPr lang="en-US" sz="2800" dirty="0"/>
              <a:t> and O. </a:t>
            </a:r>
            <a:r>
              <a:rPr lang="en-US" sz="2800" dirty="0" err="1"/>
              <a:t>Maimon</a:t>
            </a:r>
            <a:r>
              <a:rPr lang="en-US" sz="2800" dirty="0"/>
              <a:t>, Data Mining with Decision Trees Theory and Applications 2nd Editions. World Scientific Publishing Co. Pte. Ltd., 2015.</a:t>
            </a:r>
          </a:p>
          <a:p>
            <a:pPr marL="542925" indent="-542925">
              <a:buNone/>
            </a:pPr>
            <a:r>
              <a:rPr lang="en-US" sz="2800" dirty="0"/>
              <a:t>[2] C. J. Mantas and J. </a:t>
            </a:r>
            <a:r>
              <a:rPr lang="en-US" sz="2800" dirty="0" err="1"/>
              <a:t>Abellán</a:t>
            </a:r>
            <a:r>
              <a:rPr lang="en-US" sz="2800" dirty="0"/>
              <a:t>, “Credal-C4.5: Decision tree based on imprecise probabilities to classify noisy data,” Expert Syst. Appl., vol. 41, no. 10, pp. 4625–4637, 2014.</a:t>
            </a:r>
          </a:p>
          <a:p>
            <a:pPr marL="542925" indent="-542925">
              <a:buNone/>
            </a:pPr>
            <a:r>
              <a:rPr lang="en-US" sz="2800" dirty="0"/>
              <a:t>[3]	Dr. </a:t>
            </a:r>
            <a:r>
              <a:rPr lang="en-US" sz="2800" dirty="0" err="1"/>
              <a:t>Suyanto</a:t>
            </a:r>
            <a:r>
              <a:rPr lang="en-US" sz="2800" dirty="0"/>
              <a:t>, S. M, Data Mining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Klasifikasi</a:t>
            </a:r>
            <a:r>
              <a:rPr lang="en-US" sz="2800" dirty="0"/>
              <a:t> Data</a:t>
            </a:r>
            <a:r>
              <a:rPr lang="en-US" sz="2800" i="1" dirty="0"/>
              <a:t>. </a:t>
            </a:r>
            <a:r>
              <a:rPr lang="en-US" sz="2800" dirty="0"/>
              <a:t>Bandung : </a:t>
            </a:r>
            <a:r>
              <a:rPr lang="en-US" sz="2800" dirty="0" err="1"/>
              <a:t>Informatika</a:t>
            </a:r>
            <a:r>
              <a:rPr lang="en-US" sz="2800" dirty="0"/>
              <a:t> , 2018.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21560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961D-43AB-2133-F35C-259E4D14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Topik</a:t>
            </a:r>
            <a:endParaRPr lang="en-ID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7EA2-15C3-FC3E-CE5B-422B7404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Pengenalan Konsep Pohon Keputusan </a:t>
            </a:r>
            <a:r>
              <a:rPr lang="fi-FI" i="1" dirty="0"/>
              <a:t>(Decision Tree)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Algoritma C4.5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Pemilihan</a:t>
            </a:r>
            <a:r>
              <a:rPr lang="en-ID" dirty="0"/>
              <a:t> Studi Kasus </a:t>
            </a:r>
            <a:r>
              <a:rPr lang="en-ID" dirty="0" err="1"/>
              <a:t>Nyata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Pengumpulan</a:t>
            </a:r>
            <a:r>
              <a:rPr lang="en-ID" dirty="0"/>
              <a:t> dan </a:t>
            </a:r>
            <a:r>
              <a:rPr lang="en-ID" dirty="0" err="1"/>
              <a:t>Persiapan</a:t>
            </a:r>
            <a:r>
              <a:rPr lang="en-ID" dirty="0"/>
              <a:t> Data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Implementasi</a:t>
            </a:r>
            <a:r>
              <a:rPr lang="en-ID" dirty="0"/>
              <a:t> Model C4.5</a:t>
            </a:r>
          </a:p>
        </p:txBody>
      </p:sp>
    </p:spTree>
    <p:extLst>
      <p:ext uri="{BB962C8B-B14F-4D97-AF65-F5344CB8AC3E}">
        <p14:creationId xmlns:p14="http://schemas.microsoft.com/office/powerpoint/2010/main" val="7875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chemeClr val="accent1"/>
                </a:solidFill>
              </a:rPr>
              <a:t>Pengantar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>
                <a:solidFill>
                  <a:srgbClr val="FF0000"/>
                </a:solidFill>
              </a:rPr>
              <a:t>Pohon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keputusan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/>
              <a:t>adalah</a:t>
            </a:r>
            <a:r>
              <a:rPr dirty="0"/>
              <a:t> salah </a:t>
            </a:r>
            <a:r>
              <a:rPr dirty="0" err="1"/>
              <a:t>satu</a:t>
            </a:r>
            <a:r>
              <a:rPr dirty="0"/>
              <a:t> </a:t>
            </a:r>
            <a:r>
              <a:rPr dirty="0" err="1">
                <a:solidFill>
                  <a:schemeClr val="accent1"/>
                </a:solidFill>
              </a:rPr>
              <a:t>metode</a:t>
            </a:r>
            <a:r>
              <a:rPr dirty="0">
                <a:solidFill>
                  <a:schemeClr val="accent1"/>
                </a:solidFill>
              </a:rPr>
              <a:t> </a:t>
            </a:r>
            <a:r>
              <a:rPr dirty="0" err="1">
                <a:solidFill>
                  <a:schemeClr val="accent1"/>
                </a:solidFill>
              </a:rPr>
              <a:t>klasifikasi</a:t>
            </a:r>
            <a:r>
              <a:rPr dirty="0">
                <a:solidFill>
                  <a:schemeClr val="accent1"/>
                </a:solidFill>
              </a:rPr>
              <a:t> </a:t>
            </a:r>
            <a:r>
              <a:rPr dirty="0" err="1"/>
              <a:t>dalam</a:t>
            </a:r>
            <a:r>
              <a:rPr dirty="0"/>
              <a:t> </a:t>
            </a:r>
            <a:r>
              <a:rPr i="1" dirty="0"/>
              <a:t>data mining</a:t>
            </a:r>
            <a:r>
              <a:rPr dirty="0"/>
              <a:t>.</a:t>
            </a:r>
            <a:endParaRPr lang="en-US" dirty="0"/>
          </a:p>
          <a:p>
            <a:r>
              <a:rPr lang="en-ID" dirty="0" err="1">
                <a:solidFill>
                  <a:srgbClr val="00B050"/>
                </a:solidFill>
              </a:rPr>
              <a:t>Contoh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Algoritma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i="1" dirty="0">
                <a:solidFill>
                  <a:srgbClr val="00B050"/>
                </a:solidFill>
              </a:rPr>
              <a:t>Decision Tree: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/>
              <a:t>ID3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/>
              <a:t>C4.5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/>
              <a:t>CART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i="1" dirty="0"/>
              <a:t>Credal Decision Tree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dirty="0" err="1">
                <a:solidFill>
                  <a:schemeClr val="accent1"/>
                </a:solidFill>
                <a:latin typeface="Adobe Caslon Pro"/>
              </a:rPr>
              <a:t>Analogi</a:t>
            </a:r>
            <a:br>
              <a:rPr lang="en-US" b="1" dirty="0">
                <a:solidFill>
                  <a:schemeClr val="accent1"/>
                </a:solidFill>
                <a:latin typeface="Adobe Caslon Pro"/>
              </a:rPr>
            </a:br>
            <a:r>
              <a:rPr b="1" dirty="0" err="1">
                <a:solidFill>
                  <a:schemeClr val="accent1"/>
                </a:solidFill>
                <a:latin typeface="Adobe Caslon Pro"/>
              </a:rPr>
              <a:t>Pohon</a:t>
            </a:r>
            <a:r>
              <a:rPr b="1" dirty="0">
                <a:solidFill>
                  <a:schemeClr val="accent1"/>
                </a:solidFill>
                <a:latin typeface="Adobe Caslon Pro"/>
              </a:rPr>
              <a:t> Keputusan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 err="1">
                <a:latin typeface="Adobe Caslon Pro"/>
              </a:rPr>
              <a:t>Memahami</a:t>
            </a:r>
            <a:r>
              <a:rPr dirty="0">
                <a:latin typeface="Adobe Caslon Pro"/>
              </a:rPr>
              <a:t> </a:t>
            </a:r>
            <a:r>
              <a:rPr dirty="0" err="1">
                <a:latin typeface="Adobe Caslon Pro"/>
              </a:rPr>
              <a:t>Konsep</a:t>
            </a:r>
            <a:r>
              <a:rPr dirty="0">
                <a:latin typeface="Adobe Caslon Pro"/>
              </a:rPr>
              <a:t> Decision Tree </a:t>
            </a:r>
            <a:r>
              <a:rPr dirty="0" err="1">
                <a:latin typeface="Adobe Caslon Pro"/>
              </a:rPr>
              <a:t>Melalui</a:t>
            </a:r>
            <a:r>
              <a:rPr dirty="0">
                <a:latin typeface="Adobe Caslon Pro"/>
              </a:rPr>
              <a:t> </a:t>
            </a:r>
            <a:r>
              <a:rPr dirty="0" err="1">
                <a:latin typeface="Adobe Caslon Pro"/>
              </a:rPr>
              <a:t>Ilustrasi</a:t>
            </a:r>
            <a:r>
              <a:rPr dirty="0">
                <a:latin typeface="Adobe Caslon Pro"/>
              </a:rPr>
              <a:t> </a:t>
            </a:r>
            <a:r>
              <a:rPr dirty="0" err="1">
                <a:latin typeface="Adobe Caslon Pro"/>
              </a:rPr>
              <a:t>Sederhana</a:t>
            </a:r>
            <a:endParaRPr dirty="0"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9904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dirty="0">
                <a:solidFill>
                  <a:schemeClr val="accent4">
                    <a:lumMod val="75000"/>
                  </a:schemeClr>
                </a:solidFill>
              </a:rPr>
              <a:t>Akar </a:t>
            </a:r>
            <a:r>
              <a:rPr sz="4000" b="1" dirty="0" err="1">
                <a:solidFill>
                  <a:schemeClr val="accent4">
                    <a:lumMod val="75000"/>
                  </a:schemeClr>
                </a:solidFill>
              </a:rPr>
              <a:t>Pohon</a:t>
            </a:r>
            <a:r>
              <a:rPr sz="4000" b="1" dirty="0">
                <a:solidFill>
                  <a:schemeClr val="accent4">
                    <a:lumMod val="75000"/>
                  </a:schemeClr>
                </a:solidFill>
              </a:rPr>
              <a:t> Keputusan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 err="1"/>
              <a:t>Pertanyaan</a:t>
            </a:r>
            <a:r>
              <a:rPr sz="2800" dirty="0"/>
              <a:t> </a:t>
            </a:r>
            <a:r>
              <a:rPr sz="2800" dirty="0" err="1"/>
              <a:t>awal</a:t>
            </a:r>
            <a:r>
              <a:rPr sz="2800" dirty="0"/>
              <a:t>: </a:t>
            </a:r>
            <a:r>
              <a:rPr sz="2800" dirty="0" err="1"/>
              <a:t>Apakah</a:t>
            </a:r>
            <a:r>
              <a:rPr sz="2800" dirty="0"/>
              <a:t> </a:t>
            </a:r>
            <a:r>
              <a:rPr sz="2800" dirty="0" err="1"/>
              <a:t>kamu</a:t>
            </a:r>
            <a:r>
              <a:rPr sz="2800" dirty="0"/>
              <a:t> </a:t>
            </a:r>
            <a:r>
              <a:rPr sz="2800" dirty="0" err="1"/>
              <a:t>ingin</a:t>
            </a:r>
            <a:r>
              <a:rPr sz="2800" dirty="0"/>
              <a:t> </a:t>
            </a:r>
            <a:r>
              <a:rPr sz="2800" dirty="0" err="1"/>
              <a:t>minuman</a:t>
            </a:r>
            <a:r>
              <a:rPr sz="2800" dirty="0"/>
              <a:t> </a:t>
            </a:r>
            <a:r>
              <a:rPr sz="2800" dirty="0" err="1"/>
              <a:t>panas</a:t>
            </a:r>
            <a:r>
              <a:rPr sz="2800" dirty="0"/>
              <a:t> </a:t>
            </a:r>
            <a:r>
              <a:rPr sz="2800" dirty="0" err="1"/>
              <a:t>atau</a:t>
            </a:r>
            <a:r>
              <a:rPr sz="2800" dirty="0"/>
              <a:t> </a:t>
            </a:r>
            <a:r>
              <a:rPr sz="2800" dirty="0" err="1"/>
              <a:t>dingin</a:t>
            </a:r>
            <a:r>
              <a:rPr sz="2800" dirty="0"/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3421AB-678F-C190-A4D3-6FF93D8AFFC4}"/>
              </a:ext>
            </a:extLst>
          </p:cNvPr>
          <p:cNvSpPr txBox="1">
            <a:spLocks/>
          </p:cNvSpPr>
          <p:nvPr/>
        </p:nvSpPr>
        <p:spPr>
          <a:xfrm>
            <a:off x="424774" y="1609742"/>
            <a:ext cx="11342451" cy="87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Caslon Pro Bold" panose="0205070206050A0204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accent6">
                    <a:lumMod val="75000"/>
                  </a:schemeClr>
                </a:solidFill>
              </a:rPr>
              <a:t>Cabang: Jika Memilih Minuman Panas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22BFBC-7B11-FFB9-3895-7919F97111E7}"/>
              </a:ext>
            </a:extLst>
          </p:cNvPr>
          <p:cNvSpPr txBox="1">
            <a:spLocks/>
          </p:cNvSpPr>
          <p:nvPr/>
        </p:nvSpPr>
        <p:spPr>
          <a:xfrm>
            <a:off x="424774" y="2567728"/>
            <a:ext cx="11342451" cy="540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800" dirty="0" err="1"/>
              <a:t>Apakah</a:t>
            </a:r>
            <a:r>
              <a:rPr lang="en-ID" sz="2800" dirty="0"/>
              <a:t> </a:t>
            </a:r>
            <a:r>
              <a:rPr lang="en-ID" sz="2800" dirty="0" err="1"/>
              <a:t>kamu</a:t>
            </a:r>
            <a:r>
              <a:rPr lang="en-ID" sz="2800" dirty="0"/>
              <a:t> </a:t>
            </a:r>
            <a:r>
              <a:rPr lang="en-ID" sz="2800" dirty="0" err="1"/>
              <a:t>ingin</a:t>
            </a:r>
            <a:r>
              <a:rPr lang="en-ID" sz="2800" dirty="0"/>
              <a:t> </a:t>
            </a:r>
            <a:r>
              <a:rPr lang="en-ID" sz="2800" dirty="0" err="1"/>
              <a:t>minuman</a:t>
            </a:r>
            <a:r>
              <a:rPr lang="en-ID" sz="2800" dirty="0"/>
              <a:t> </a:t>
            </a:r>
            <a:r>
              <a:rPr lang="en-ID" sz="2800" dirty="0" err="1"/>
              <a:t>berkafein</a:t>
            </a:r>
            <a:r>
              <a:rPr lang="en-ID" sz="2800" dirty="0"/>
              <a:t>?</a:t>
            </a:r>
          </a:p>
          <a:p>
            <a:r>
              <a:rPr lang="en-ID" sz="2800" dirty="0"/>
              <a:t>Jika Ya → Kopi</a:t>
            </a:r>
          </a:p>
          <a:p>
            <a:r>
              <a:rPr lang="en-ID" sz="2800" dirty="0"/>
              <a:t>Jika Tidak → </a:t>
            </a:r>
            <a:r>
              <a:rPr lang="en-ID" sz="2800" dirty="0" err="1"/>
              <a:t>Cokelat</a:t>
            </a:r>
            <a:r>
              <a:rPr lang="en-ID" sz="2800" dirty="0"/>
              <a:t> Panas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889867-B39C-0C43-2AAD-A40A5A477F08}"/>
              </a:ext>
            </a:extLst>
          </p:cNvPr>
          <p:cNvSpPr txBox="1">
            <a:spLocks/>
          </p:cNvSpPr>
          <p:nvPr/>
        </p:nvSpPr>
        <p:spPr>
          <a:xfrm>
            <a:off x="389105" y="4155718"/>
            <a:ext cx="11342451" cy="87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Caslon Pro Bold" panose="0205070206050A0204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/>
              <a:t>Cabang: Jika Memilih Minuman Dingin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B67843-75BD-7DE0-5707-70611DE396EF}"/>
              </a:ext>
            </a:extLst>
          </p:cNvPr>
          <p:cNvSpPr txBox="1">
            <a:spLocks/>
          </p:cNvSpPr>
          <p:nvPr/>
        </p:nvSpPr>
        <p:spPr>
          <a:xfrm>
            <a:off x="389105" y="5113704"/>
            <a:ext cx="11342451" cy="540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dobe Caslon Pro" panose="0205050205050A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800" dirty="0" err="1"/>
              <a:t>Apakah</a:t>
            </a:r>
            <a:r>
              <a:rPr lang="en-ID" sz="2800" dirty="0"/>
              <a:t> </a:t>
            </a:r>
            <a:r>
              <a:rPr lang="en-ID" sz="2800" dirty="0" err="1"/>
              <a:t>kamu</a:t>
            </a:r>
            <a:r>
              <a:rPr lang="en-ID" sz="2800" dirty="0"/>
              <a:t> </a:t>
            </a:r>
            <a:r>
              <a:rPr lang="en-ID" sz="2800" dirty="0" err="1"/>
              <a:t>ingin</a:t>
            </a:r>
            <a:r>
              <a:rPr lang="en-ID" sz="2800" dirty="0"/>
              <a:t> yang </a:t>
            </a:r>
            <a:r>
              <a:rPr lang="en-ID" sz="2800" dirty="0" err="1"/>
              <a:t>menyegarkan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creamy?</a:t>
            </a:r>
          </a:p>
          <a:p>
            <a:r>
              <a:rPr lang="en-ID" sz="2800" dirty="0"/>
              <a:t> Jika </a:t>
            </a:r>
            <a:r>
              <a:rPr lang="en-ID" sz="2800" dirty="0" err="1"/>
              <a:t>Menyegarkan</a:t>
            </a:r>
            <a:r>
              <a:rPr lang="en-ID" sz="2800" dirty="0"/>
              <a:t> → Es </a:t>
            </a:r>
            <a:r>
              <a:rPr lang="en-ID" sz="2800" dirty="0" err="1"/>
              <a:t>Teh</a:t>
            </a:r>
            <a:r>
              <a:rPr lang="en-ID" sz="2800" dirty="0"/>
              <a:t> Lemon</a:t>
            </a:r>
          </a:p>
          <a:p>
            <a:r>
              <a:rPr lang="en-ID" sz="2800" dirty="0"/>
              <a:t> Jika Creamy → Milkshake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31B550-DFC1-9EF1-9628-FB563BCAB342}"/>
              </a:ext>
            </a:extLst>
          </p:cNvPr>
          <p:cNvSpPr txBox="1">
            <a:spLocks/>
          </p:cNvSpPr>
          <p:nvPr/>
        </p:nvSpPr>
        <p:spPr>
          <a:xfrm>
            <a:off x="1473200" y="500063"/>
            <a:ext cx="9144000" cy="1995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b="1" dirty="0" err="1">
                <a:solidFill>
                  <a:schemeClr val="accent1"/>
                </a:solidFill>
                <a:latin typeface="Adobe Caslon Pro"/>
              </a:rPr>
              <a:t>Adakah</a:t>
            </a:r>
            <a:r>
              <a:rPr lang="en-ID" b="1" dirty="0">
                <a:solidFill>
                  <a:schemeClr val="accent1"/>
                </a:solidFill>
                <a:latin typeface="Adobe Caslon Pro"/>
              </a:rPr>
              <a:t> yang </a:t>
            </a:r>
            <a:r>
              <a:rPr lang="en-ID" b="1" dirty="0" err="1">
                <a:solidFill>
                  <a:schemeClr val="accent1"/>
                </a:solidFill>
                <a:latin typeface="Adobe Caslon Pro"/>
              </a:rPr>
              <a:t>dapat</a:t>
            </a:r>
            <a:r>
              <a:rPr lang="en-ID" b="1" dirty="0">
                <a:solidFill>
                  <a:schemeClr val="accent1"/>
                </a:solidFill>
                <a:latin typeface="Adobe Caslon Pro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Adobe Caslon Pro"/>
              </a:rPr>
              <a:t>menggambarkan</a:t>
            </a:r>
            <a:r>
              <a:rPr lang="en-ID" b="1" dirty="0">
                <a:solidFill>
                  <a:schemeClr val="accent1"/>
                </a:solidFill>
                <a:latin typeface="Adobe Caslon Pro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Adobe Caslon Pro"/>
              </a:rPr>
              <a:t>struktur</a:t>
            </a:r>
            <a:r>
              <a:rPr lang="en-ID" b="1" dirty="0">
                <a:solidFill>
                  <a:schemeClr val="accent1"/>
                </a:solidFill>
                <a:latin typeface="Adobe Caslon Pro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Adobe Caslon Pro"/>
              </a:rPr>
              <a:t>pohon</a:t>
            </a:r>
            <a:r>
              <a:rPr lang="en-ID" b="1" dirty="0">
                <a:solidFill>
                  <a:schemeClr val="accent1"/>
                </a:solidFill>
                <a:latin typeface="Adobe Caslon Pro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Adobe Caslon Pro"/>
              </a:rPr>
              <a:t>keputusan</a:t>
            </a:r>
            <a:r>
              <a:rPr lang="en-ID" b="1" dirty="0">
                <a:solidFill>
                  <a:schemeClr val="accent1"/>
                </a:solidFill>
                <a:latin typeface="Adobe Caslon Pro"/>
              </a:rPr>
              <a:t> yang </a:t>
            </a:r>
            <a:r>
              <a:rPr lang="en-ID" b="1" dirty="0" err="1">
                <a:solidFill>
                  <a:schemeClr val="accent1"/>
                </a:solidFill>
                <a:latin typeface="Adobe Caslon Pro"/>
              </a:rPr>
              <a:t>terbentuk</a:t>
            </a:r>
            <a:r>
              <a:rPr lang="en-ID" b="1" dirty="0">
                <a:solidFill>
                  <a:schemeClr val="accent1"/>
                </a:solidFill>
                <a:latin typeface="Adobe Caslon Pro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0B7ED7-EED3-3F63-1B3D-A1ECADC38CC8}"/>
              </a:ext>
            </a:extLst>
          </p:cNvPr>
          <p:cNvSpPr txBox="1">
            <a:spLocks/>
          </p:cNvSpPr>
          <p:nvPr/>
        </p:nvSpPr>
        <p:spPr>
          <a:xfrm>
            <a:off x="1212850" y="3090863"/>
            <a:ext cx="9766300" cy="1995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b="1" dirty="0">
                <a:solidFill>
                  <a:schemeClr val="accent1"/>
                </a:solidFill>
                <a:latin typeface="Adobe Caslon Pro"/>
              </a:rPr>
              <a:t>Apa </a:t>
            </a:r>
            <a:r>
              <a:rPr lang="en-ID" b="1" dirty="0" err="1">
                <a:solidFill>
                  <a:schemeClr val="accent1"/>
                </a:solidFill>
                <a:latin typeface="Adobe Caslon Pro"/>
              </a:rPr>
              <a:t>kaitannya</a:t>
            </a:r>
            <a:r>
              <a:rPr lang="en-ID" b="1" dirty="0">
                <a:solidFill>
                  <a:schemeClr val="accent1"/>
                </a:solidFill>
                <a:latin typeface="Adobe Caslon Pro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Adobe Caslon Pro"/>
              </a:rPr>
              <a:t>dengan</a:t>
            </a:r>
            <a:r>
              <a:rPr lang="en-ID" b="1" dirty="0">
                <a:solidFill>
                  <a:schemeClr val="accent1"/>
                </a:solidFill>
                <a:latin typeface="Adobe Caslon Pro"/>
              </a:rPr>
              <a:t> </a:t>
            </a:r>
            <a:r>
              <a:rPr lang="en-ID" b="1" i="1" dirty="0">
                <a:solidFill>
                  <a:schemeClr val="accent1"/>
                </a:solidFill>
                <a:latin typeface="Adobe Caslon Pro"/>
              </a:rPr>
              <a:t>Data Mining?</a:t>
            </a:r>
            <a:endParaRPr lang="en-ID" b="1" dirty="0">
              <a:solidFill>
                <a:schemeClr val="accent1"/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0449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accent1"/>
                </a:solidFill>
              </a:rPr>
              <a:t>Kaitan</a:t>
            </a:r>
            <a:r>
              <a:rPr b="1" dirty="0">
                <a:solidFill>
                  <a:schemeClr val="accent1"/>
                </a:solidFill>
              </a:rPr>
              <a:t> </a:t>
            </a:r>
            <a:r>
              <a:rPr b="1" dirty="0" err="1">
                <a:solidFill>
                  <a:schemeClr val="accent1"/>
                </a:solidFill>
              </a:rPr>
              <a:t>dengan</a:t>
            </a:r>
            <a:r>
              <a:rPr b="1" dirty="0">
                <a:solidFill>
                  <a:schemeClr val="accent1"/>
                </a:solidFill>
              </a:rPr>
              <a:t>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Dalam </a:t>
            </a:r>
            <a:r>
              <a:rPr lang="en-US" i="1" dirty="0"/>
              <a:t>Data Mining,</a:t>
            </a:r>
            <a:r>
              <a:rPr dirty="0"/>
              <a:t> </a:t>
            </a:r>
            <a:r>
              <a:rPr lang="en-US" dirty="0" err="1"/>
              <a:t>Algoritma</a:t>
            </a:r>
            <a:r>
              <a:rPr dirty="0"/>
              <a:t> </a:t>
            </a:r>
            <a:r>
              <a:rPr lang="en-US" i="1" dirty="0"/>
              <a:t>Decision Tree </a:t>
            </a:r>
            <a:r>
              <a:rPr lang="en-US" dirty="0" err="1"/>
              <a:t>atau</a:t>
            </a:r>
            <a:r>
              <a:rPr lang="en-US" i="1" dirty="0"/>
              <a:t> </a:t>
            </a:r>
            <a:r>
              <a:rPr dirty="0" err="1"/>
              <a:t>pohon</a:t>
            </a:r>
            <a:r>
              <a:rPr dirty="0"/>
              <a:t> </a:t>
            </a:r>
            <a:r>
              <a:rPr dirty="0" err="1"/>
              <a:t>keputusan</a:t>
            </a:r>
            <a:r>
              <a:rPr dirty="0"/>
              <a:t> </a:t>
            </a:r>
            <a:r>
              <a:rPr dirty="0" err="1"/>
              <a:t>digunakan</a:t>
            </a:r>
            <a:r>
              <a:rPr dirty="0"/>
              <a:t> </a:t>
            </a:r>
            <a:r>
              <a:rPr dirty="0" err="1"/>
              <a:t>untuk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mengklasifikasikan</a:t>
            </a:r>
            <a:r>
              <a:rPr dirty="0">
                <a:solidFill>
                  <a:srgbClr val="FF0000"/>
                </a:solidFill>
              </a:rPr>
              <a:t> data</a:t>
            </a:r>
            <a:r>
              <a:rPr dirty="0"/>
              <a:t>.</a:t>
            </a:r>
          </a:p>
          <a:p>
            <a:r>
              <a:rPr dirty="0" err="1"/>
              <a:t>Setiap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simpul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i="1" dirty="0">
                <a:solidFill>
                  <a:srgbClr val="FF0000"/>
                </a:solidFill>
              </a:rPr>
              <a:t>(node) </a:t>
            </a:r>
            <a:r>
              <a:rPr dirty="0"/>
              <a:t>pada </a:t>
            </a:r>
            <a:r>
              <a:rPr dirty="0" err="1"/>
              <a:t>pohon</a:t>
            </a:r>
            <a:r>
              <a:rPr dirty="0"/>
              <a:t> </a:t>
            </a:r>
            <a:r>
              <a:rPr dirty="0" err="1"/>
              <a:t>adalah</a:t>
            </a:r>
            <a:r>
              <a:rPr dirty="0"/>
              <a:t> </a:t>
            </a:r>
            <a:r>
              <a:rPr dirty="0" err="1">
                <a:solidFill>
                  <a:schemeClr val="accent1"/>
                </a:solidFill>
              </a:rPr>
              <a:t>pertanyaan</a:t>
            </a:r>
            <a:r>
              <a:rPr dirty="0"/>
              <a:t> </a:t>
            </a:r>
            <a:r>
              <a:rPr dirty="0" err="1"/>
              <a:t>berdasarkan</a:t>
            </a:r>
            <a:r>
              <a:rPr dirty="0"/>
              <a:t> </a:t>
            </a:r>
            <a:r>
              <a:rPr dirty="0" err="1">
                <a:solidFill>
                  <a:srgbClr val="00B050"/>
                </a:solidFill>
              </a:rPr>
              <a:t>fitur</a:t>
            </a:r>
            <a:r>
              <a:rPr dirty="0"/>
              <a:t>.</a:t>
            </a:r>
          </a:p>
          <a:p>
            <a:r>
              <a:rPr dirty="0">
                <a:solidFill>
                  <a:srgbClr val="FF0000"/>
                </a:solidFill>
              </a:rPr>
              <a:t>Cabang</a:t>
            </a:r>
            <a:r>
              <a:rPr dirty="0"/>
              <a:t> </a:t>
            </a:r>
            <a:r>
              <a:rPr dirty="0" err="1"/>
              <a:t>adalah</a:t>
            </a:r>
            <a:r>
              <a:rPr dirty="0"/>
              <a:t> </a:t>
            </a:r>
            <a:r>
              <a:rPr dirty="0" err="1">
                <a:solidFill>
                  <a:schemeClr val="accent1"/>
                </a:solidFill>
              </a:rPr>
              <a:t>jawaban</a:t>
            </a:r>
            <a:r>
              <a:rPr dirty="0"/>
              <a:t> yang </a:t>
            </a:r>
            <a:r>
              <a:rPr dirty="0" err="1"/>
              <a:t>membawa</a:t>
            </a:r>
            <a:r>
              <a:rPr dirty="0"/>
              <a:t> </a:t>
            </a:r>
            <a:r>
              <a:rPr dirty="0" err="1"/>
              <a:t>ke</a:t>
            </a:r>
            <a:r>
              <a:rPr dirty="0"/>
              <a:t> </a:t>
            </a:r>
            <a:r>
              <a:rPr dirty="0" err="1">
                <a:solidFill>
                  <a:srgbClr val="00B050"/>
                </a:solidFill>
              </a:rPr>
              <a:t>keputusan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akhir</a:t>
            </a:r>
            <a:r>
              <a:rPr dirty="0">
                <a:solidFill>
                  <a:srgbClr val="00B050"/>
                </a:solidFill>
              </a:rPr>
              <a:t> (</a:t>
            </a:r>
            <a:r>
              <a:rPr dirty="0" err="1">
                <a:solidFill>
                  <a:srgbClr val="00B050"/>
                </a:solidFill>
              </a:rPr>
              <a:t>daun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pohon</a:t>
            </a:r>
            <a:r>
              <a:rPr dirty="0">
                <a:solidFill>
                  <a:srgbClr val="00B050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err="1">
                <a:solidFill>
                  <a:schemeClr val="accent1"/>
                </a:solidFill>
              </a:rPr>
              <a:t>Algoritma</a:t>
            </a:r>
            <a:r>
              <a:rPr lang="en-US" sz="3600" b="1" dirty="0">
                <a:solidFill>
                  <a:schemeClr val="accent1"/>
                </a:solidFill>
              </a:rPr>
              <a:t> C4.5</a:t>
            </a:r>
            <a:endParaRPr lang="id-ID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>
                <a:latin typeface="Adobe Caslon Pro" pitchFamily="18" charset="0"/>
              </a:rPr>
              <a:t>Algoritma C4.5 </a:t>
            </a:r>
            <a:r>
              <a:rPr lang="en-US" dirty="0" err="1">
                <a:latin typeface="Adobe Caslon Pro" panose="0205050205050A020403" pitchFamily="18" charset="0"/>
              </a:rPr>
              <a:t>merupakan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salah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satu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algoritma</a:t>
            </a:r>
            <a:r>
              <a:rPr lang="id-ID" dirty="0">
                <a:latin typeface="Adobe Caslon Pro" panose="0205050205050A020403" pitchFamily="18" charset="0"/>
              </a:rPr>
              <a:t> klasifikasi</a:t>
            </a:r>
            <a:r>
              <a:rPr lang="en-US" dirty="0"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latin typeface="Adobe Caslon Pro" panose="0205050205050A020403" pitchFamily="18" charset="0"/>
              </a:rPr>
              <a:t>digunakan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untuk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melakukan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klasifikasi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dan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bersifat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prediktif</a:t>
            </a:r>
            <a:r>
              <a:rPr lang="id-ID" dirty="0">
                <a:latin typeface="Adobe Caslon Pro" panose="0205050205050A020403" pitchFamily="18" charset="0"/>
              </a:rPr>
              <a:t>, </a:t>
            </a:r>
            <a:r>
              <a:rPr lang="en-US" dirty="0">
                <a:latin typeface="Adobe Caslon Pro" panose="0205050205050A020403" pitchFamily="18" charset="0"/>
              </a:rPr>
              <a:t>C4.5 </a:t>
            </a:r>
            <a:r>
              <a:rPr lang="en-US" dirty="0" err="1">
                <a:latin typeface="Adobe Caslon Pro" panose="0205050205050A020403" pitchFamily="18" charset="0"/>
              </a:rPr>
              <a:t>merupakan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evolusi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dari</a:t>
            </a:r>
            <a:r>
              <a:rPr lang="en-US" dirty="0">
                <a:latin typeface="Adobe Caslon Pro" panose="0205050205050A020403" pitchFamily="18" charset="0"/>
              </a:rPr>
              <a:t> ID3</a:t>
            </a:r>
            <a:r>
              <a:rPr lang="id-ID" dirty="0">
                <a:latin typeface="Adobe Caslon Pro" panose="0205050205050A020403" pitchFamily="18" charset="0"/>
              </a:rPr>
              <a:t>,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disajikan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oleh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penulis</a:t>
            </a:r>
            <a:r>
              <a:rPr lang="en-US" dirty="0">
                <a:latin typeface="Adobe Caslon Pro" panose="0205050205050A020403" pitchFamily="18" charset="0"/>
              </a:rPr>
              <a:t> yang </a:t>
            </a:r>
            <a:r>
              <a:rPr lang="en-US" dirty="0" err="1">
                <a:latin typeface="Adobe Caslon Pro" panose="0205050205050A020403" pitchFamily="18" charset="0"/>
              </a:rPr>
              <a:t>sama</a:t>
            </a:r>
            <a:r>
              <a:rPr lang="en-US" dirty="0">
                <a:latin typeface="Adobe Caslon Pro" panose="0205050205050A020403" pitchFamily="18" charset="0"/>
              </a:rPr>
              <a:t> [Quinlan (1993)], ID3</a:t>
            </a:r>
            <a:r>
              <a:rPr lang="id-ID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menggunakan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id-ID" i="1" dirty="0">
                <a:solidFill>
                  <a:srgbClr val="FF0000"/>
                </a:solidFill>
                <a:latin typeface="Adobe Caslon Pro" panose="0205050205050A020403" pitchFamily="18" charset="0"/>
              </a:rPr>
              <a:t>Information Gain</a:t>
            </a:r>
            <a:r>
              <a:rPr lang="en-US" i="1" dirty="0">
                <a:solidFill>
                  <a:srgbClr val="FF0000"/>
                </a:solidFill>
                <a:latin typeface="Adobe Caslon Pro" panose="0205050205050A020403" pitchFamily="18" charset="0"/>
              </a:rPr>
              <a:t> </a:t>
            </a:r>
            <a:r>
              <a:rPr lang="id-ID" dirty="0">
                <a:latin typeface="Adobe Caslon Pro" panose="0205050205050A020403" pitchFamily="18" charset="0"/>
              </a:rPr>
              <a:t>sedangkan C4.5 </a:t>
            </a:r>
            <a:r>
              <a:rPr lang="en-US" dirty="0" err="1">
                <a:latin typeface="Adobe Caslon Pro" panose="0205050205050A020403" pitchFamily="18" charset="0"/>
              </a:rPr>
              <a:t>menggunakan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dobe Caslon Pro" panose="0205050205050A020403" pitchFamily="18" charset="0"/>
              </a:rPr>
              <a:t>Gain Ratio </a:t>
            </a:r>
            <a:r>
              <a:rPr lang="en-US" dirty="0" err="1">
                <a:latin typeface="Adobe Caslon Pro" panose="0205050205050A020403" pitchFamily="18" charset="0"/>
              </a:rPr>
              <a:t>sebagai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dobe Caslon Pro" panose="0205050205050A020403" pitchFamily="18" charset="0"/>
              </a:rPr>
              <a:t>kriteria</a:t>
            </a:r>
            <a:r>
              <a:rPr lang="en-US" dirty="0">
                <a:solidFill>
                  <a:srgbClr val="00B050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dobe Caslon Pro" panose="0205050205050A020403" pitchFamily="18" charset="0"/>
              </a:rPr>
              <a:t>pemisahan</a:t>
            </a:r>
            <a:r>
              <a:rPr lang="id-ID" dirty="0">
                <a:solidFill>
                  <a:srgbClr val="00B050"/>
                </a:solidFill>
                <a:latin typeface="Adobe Caslon Pro" panose="0205050205050A020403" pitchFamily="18" charset="0"/>
              </a:rPr>
              <a:t> </a:t>
            </a:r>
            <a:r>
              <a:rPr lang="id-ID" i="1" dirty="0">
                <a:solidFill>
                  <a:srgbClr val="00B050"/>
                </a:solidFill>
                <a:latin typeface="Adobe Caslon Pro" panose="0205050205050A020403" pitchFamily="18" charset="0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Adobe Caslon Pro" panose="0205050205050A020403" pitchFamily="18" charset="0"/>
              </a:rPr>
              <a:t>splitting criteria</a:t>
            </a:r>
            <a:r>
              <a:rPr lang="id-ID" i="1" dirty="0">
                <a:solidFill>
                  <a:srgbClr val="00B050"/>
                </a:solidFill>
                <a:latin typeface="Adobe Caslon Pro" panose="0205050205050A020403" pitchFamily="18" charset="0"/>
              </a:rPr>
              <a:t>) </a:t>
            </a:r>
            <a:r>
              <a:rPr lang="en-US" dirty="0">
                <a:latin typeface="Adobe Caslon Pro" panose="0205050205050A020403" pitchFamily="18" charset="0"/>
              </a:rPr>
              <a:t>[1, 2]</a:t>
            </a:r>
            <a:r>
              <a:rPr lang="id-ID" dirty="0">
                <a:latin typeface="Adobe Caslon Pro" panose="0205050205050A020403" pitchFamily="18" charset="0"/>
              </a:rPr>
              <a:t>.</a:t>
            </a:r>
            <a:endParaRPr lang="en-US" dirty="0">
              <a:latin typeface="Adobe Caslon Pro" panose="0205050205050A020403" pitchFamily="18" charset="0"/>
            </a:endParaRPr>
          </a:p>
          <a:p>
            <a:pPr algn="just"/>
            <a:endParaRPr lang="id-ID" dirty="0">
              <a:latin typeface="Adobe Caslon Pro" panose="0205050205050A020403" pitchFamily="18" charset="0"/>
            </a:endParaRPr>
          </a:p>
          <a:p>
            <a:pPr algn="just"/>
            <a:r>
              <a:rPr lang="en-US" dirty="0" err="1">
                <a:latin typeface="Adobe Caslon Pro" panose="0205050205050A020403" pitchFamily="18" charset="0"/>
              </a:rPr>
              <a:t>Dasar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algoritma</a:t>
            </a:r>
            <a:r>
              <a:rPr lang="en-US" dirty="0">
                <a:latin typeface="Adobe Caslon Pro" panose="0205050205050A020403" pitchFamily="18" charset="0"/>
              </a:rPr>
              <a:t> C4.5 </a:t>
            </a:r>
            <a:r>
              <a:rPr lang="en-US" dirty="0" err="1">
                <a:latin typeface="Adobe Caslon Pro" panose="0205050205050A020403" pitchFamily="18" charset="0"/>
              </a:rPr>
              <a:t>adalah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pembentukan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pohon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keputusan</a:t>
            </a:r>
            <a:r>
              <a:rPr lang="en-US" dirty="0">
                <a:latin typeface="Adobe Caslon Pro" panose="0205050205050A020403" pitchFamily="18" charset="0"/>
              </a:rPr>
              <a:t> (</a:t>
            </a:r>
            <a:r>
              <a:rPr lang="en-US" i="1" dirty="0">
                <a:solidFill>
                  <a:srgbClr val="FF0000"/>
                </a:solidFill>
                <a:latin typeface="Adobe Caslon Pro" panose="0205050205050A020403" pitchFamily="18" charset="0"/>
              </a:rPr>
              <a:t>decision tree</a:t>
            </a:r>
            <a:r>
              <a:rPr lang="en-US" i="1" dirty="0">
                <a:latin typeface="Adobe Caslon Pro" panose="0205050205050A020403" pitchFamily="18" charset="0"/>
              </a:rPr>
              <a:t>). </a:t>
            </a:r>
            <a:r>
              <a:rPr lang="en-US" dirty="0" err="1">
                <a:solidFill>
                  <a:schemeClr val="accent6"/>
                </a:solidFill>
                <a:latin typeface="Adobe Caslon Pro" panose="0205050205050A020403" pitchFamily="18" charset="0"/>
              </a:rPr>
              <a:t>Cabang-cabang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pohon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keputusan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merupakan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Adobe Caslon Pro" panose="0205050205050A020403" pitchFamily="18" charset="0"/>
              </a:rPr>
              <a:t>pertanyaan</a:t>
            </a:r>
            <a:r>
              <a:rPr lang="en-US" dirty="0">
                <a:solidFill>
                  <a:schemeClr val="accent6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Adobe Caslon Pro" panose="0205050205050A020403" pitchFamily="18" charset="0"/>
              </a:rPr>
              <a:t>klasifikasi</a:t>
            </a:r>
            <a:r>
              <a:rPr lang="en-US" dirty="0">
                <a:solidFill>
                  <a:schemeClr val="accent6"/>
                </a:solidFill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dan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dobe Caslon Pro" panose="0205050205050A020403" pitchFamily="18" charset="0"/>
              </a:rPr>
              <a:t>daun-daunnya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latin typeface="Adobe Caslon Pro" panose="0205050205050A020403" pitchFamily="18" charset="0"/>
              </a:rPr>
              <a:t>merupakan</a:t>
            </a:r>
            <a:r>
              <a:rPr lang="en-US" dirty="0">
                <a:latin typeface="Adobe Caslon Pro" panose="0205050205050A020403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dobe Caslon Pro" panose="0205050205050A020403" pitchFamily="18" charset="0"/>
              </a:rPr>
              <a:t>kelas-kelas</a:t>
            </a:r>
            <a:r>
              <a:rPr lang="id-ID" dirty="0">
                <a:solidFill>
                  <a:schemeClr val="accent1"/>
                </a:solidFill>
                <a:latin typeface="Adobe Caslon Pro" panose="0205050205050A020403" pitchFamily="18" charset="0"/>
              </a:rPr>
              <a:t>nya</a:t>
            </a:r>
            <a:r>
              <a:rPr lang="en-US" dirty="0">
                <a:latin typeface="Adobe Caslon Pro" panose="0205050205050A020403" pitchFamily="18" charset="0"/>
              </a:rPr>
              <a:t>.</a:t>
            </a:r>
          </a:p>
          <a:p>
            <a:pPr marL="0" indent="0">
              <a:buNone/>
            </a:pPr>
            <a:endParaRPr lang="id-ID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0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1783</Words>
  <Application>Microsoft Office PowerPoint</Application>
  <PresentationFormat>Widescreen</PresentationFormat>
  <Paragraphs>766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Adobe Caslon Pro</vt:lpstr>
      <vt:lpstr>Adobe Caslon Pro Bold</vt:lpstr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Capaian Pembelajaran Mata Kuliah</vt:lpstr>
      <vt:lpstr>Topik</vt:lpstr>
      <vt:lpstr>Pengantar</vt:lpstr>
      <vt:lpstr>Analogi Pohon Keputusan</vt:lpstr>
      <vt:lpstr>Akar Pohon Keputusan</vt:lpstr>
      <vt:lpstr>PowerPoint Presentation</vt:lpstr>
      <vt:lpstr>Kaitan dengan Data Mining</vt:lpstr>
      <vt:lpstr>Algoritma C4.5</vt:lpstr>
      <vt:lpstr>Tahapan Algoritma C4.5</vt:lpstr>
      <vt:lpstr>Perhitungan Algoritma C4.5</vt:lpstr>
      <vt:lpstr>1. Siapkan Dataset</vt:lpstr>
      <vt:lpstr>2. Pilih Atribut sebagai akar</vt:lpstr>
      <vt:lpstr>2. Pilih Atribut sebagai akar … (Lanjutan)</vt:lpstr>
      <vt:lpstr>2. Pilih Atribut sebagai akar … (Lanjutan)</vt:lpstr>
      <vt:lpstr>2. Pilih Atribut sebagai akar … (Lanjutan)</vt:lpstr>
      <vt:lpstr>2. Pilih Atribut sebagai akar … (Lanjutan)</vt:lpstr>
      <vt:lpstr>2. Pilih Atribut sebagai akar … (Lanjutan)</vt:lpstr>
      <vt:lpstr>2. Pilih Atribut sebagai akar … (Lanjutan)</vt:lpstr>
      <vt:lpstr>2. Pilih Atribut sebagai akar … (Lanjutan)</vt:lpstr>
      <vt:lpstr>3. Buat cabang untuk tiap-tiap nilai</vt:lpstr>
      <vt:lpstr>4. Bagi kasus dalam cabang</vt:lpstr>
      <vt:lpstr>Ulangi proses 2-4 untuk setiap cabang sampai semua kasus pada cabang memiliki kelas yang sama</vt:lpstr>
      <vt:lpstr>PowerPoint Presentation</vt:lpstr>
      <vt:lpstr>PowerPoint Presentation</vt:lpstr>
      <vt:lpstr>Studi Kasus Implementasi C4.5</vt:lpstr>
      <vt:lpstr>PowerPoint Presentation</vt:lpstr>
      <vt:lpstr>PENUGASAN</vt:lpstr>
      <vt:lpstr>Daftar Pustaka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Tyas-Tamimy</dc:creator>
  <cp:lastModifiedBy>Fitri Ayuning Tyas</cp:lastModifiedBy>
  <cp:revision>131</cp:revision>
  <dcterms:created xsi:type="dcterms:W3CDTF">2021-03-15T02:49:56Z</dcterms:created>
  <dcterms:modified xsi:type="dcterms:W3CDTF">2025-07-16T15:21:37Z</dcterms:modified>
</cp:coreProperties>
</file>