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5885" r:id="rId4"/>
    <p:sldId id="270" r:id="rId5"/>
    <p:sldId id="271" r:id="rId6"/>
    <p:sldId id="261" r:id="rId7"/>
    <p:sldId id="5873" r:id="rId8"/>
    <p:sldId id="2086" r:id="rId9"/>
    <p:sldId id="2087" r:id="rId10"/>
    <p:sldId id="2088" r:id="rId11"/>
    <p:sldId id="2091" r:id="rId12"/>
    <p:sldId id="5886" r:id="rId13"/>
    <p:sldId id="5875" r:id="rId14"/>
    <p:sldId id="5879" r:id="rId15"/>
    <p:sldId id="58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008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0E63E-F091-4E72-B116-C4CEF0AA2218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4C0D-E588-42CB-B7F2-B9F13AC6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73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451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713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712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246743"/>
            <a:ext cx="7683981" cy="1016001"/>
          </a:xfr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>
              <a:defRPr sz="3600" b="1">
                <a:latin typeface="Adobe Caslon Pro" panose="0205050205050A020403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2412"/>
            <a:ext cx="7886700" cy="4913922"/>
          </a:xfrm>
        </p:spPr>
        <p:txBody>
          <a:bodyPr/>
          <a:lstStyle>
            <a:lvl1pPr algn="just">
              <a:defRPr>
                <a:latin typeface="Adobe Caslon Pro" panose="0205050205050A020403"/>
              </a:defRPr>
            </a:lvl1pPr>
            <a:lvl2pPr algn="just">
              <a:defRPr>
                <a:latin typeface="Adobe Caslon Pro" panose="0205050205050A020403"/>
              </a:defRPr>
            </a:lvl2pPr>
            <a:lvl3pPr algn="just">
              <a:defRPr>
                <a:latin typeface="Adobe Caslon Pro" panose="0205050205050A020403"/>
              </a:defRPr>
            </a:lvl3pPr>
            <a:lvl4pPr algn="just">
              <a:defRPr>
                <a:latin typeface="Adobe Caslon Pro" panose="0205050205050A020403"/>
              </a:defRPr>
            </a:lvl4pPr>
            <a:lvl5pPr algn="just">
              <a:defRPr>
                <a:latin typeface="Adobe Caslon Pro" panose="0205050205050A020403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EB677-295E-4FF7-9F7E-41CFD18B8BCA}"/>
              </a:ext>
            </a:extLst>
          </p:cNvPr>
          <p:cNvSpPr txBox="1"/>
          <p:nvPr userDrawn="1"/>
        </p:nvSpPr>
        <p:spPr>
          <a:xfrm>
            <a:off x="6660103" y="6496335"/>
            <a:ext cx="2397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Fitri Ayuning Tyas, </a:t>
            </a:r>
            <a:r>
              <a:rPr lang="en-US" sz="1400" dirty="0" err="1">
                <a:latin typeface="Adobe Caslon Pro" panose="0205050205050A020403" pitchFamily="18" charset="0"/>
              </a:rPr>
              <a:t>M.Kom</a:t>
            </a:r>
            <a:r>
              <a:rPr lang="en-US" sz="1400" dirty="0">
                <a:latin typeface="Adobe Caslon Pro" panose="0205050205050A020403" pitchFamily="18" charset="0"/>
              </a:rPr>
              <a:t>.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88B57-2883-4C56-B1A8-D91F7BCC49CD}"/>
              </a:ext>
            </a:extLst>
          </p:cNvPr>
          <p:cNvSpPr txBox="1"/>
          <p:nvPr userDrawn="1"/>
        </p:nvSpPr>
        <p:spPr>
          <a:xfrm>
            <a:off x="291829" y="6550224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dobe Caslon Pro" panose="0205050205050A020403" pitchFamily="18" charset="0"/>
              </a:rPr>
              <a:t>Data Mining</a:t>
            </a:r>
            <a:endParaRPr lang="en-ID" sz="1400" dirty="0">
              <a:latin typeface="Adobe Caslon Pro" panose="0205050205050A0204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B2D0DA-2201-4FF3-B5DE-FEA6EA1CB5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24" y="31478"/>
            <a:ext cx="871730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4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122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72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172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389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994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382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744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0CD8-6020-4FC7-8FC3-7B8F9DE0DBF5}" type="datetimeFigureOut">
              <a:rPr lang="en-ID" smtClean="0"/>
              <a:t>19/10/2023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5471-A53E-46C0-9958-B8D2A583FBB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167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36393742-DB8B-4B9D-9AD8-4F015948B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03" y="4875537"/>
            <a:ext cx="4053724" cy="535545"/>
          </a:xfrm>
        </p:spPr>
        <p:txBody>
          <a:bodyPr anchor="ctr">
            <a:noAutofit/>
          </a:bodyPr>
          <a:lstStyle/>
          <a:p>
            <a:pPr algn="l"/>
            <a:r>
              <a:rPr lang="en-US" sz="2000" dirty="0" err="1">
                <a:latin typeface="Adobe Caslon Pro"/>
              </a:rPr>
              <a:t>tyas_fa</a:t>
            </a:r>
            <a:r>
              <a:rPr lang="id-ID" sz="2000" dirty="0">
                <a:latin typeface="Adobe Caslon Pro"/>
              </a:rPr>
              <a:t>@</a:t>
            </a:r>
            <a:r>
              <a:rPr lang="en-US" sz="2000" dirty="0">
                <a:latin typeface="Adobe Caslon Pro"/>
              </a:rPr>
              <a:t>stmikmpb.ac.id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61111-C2C2-4986-A1EA-A03881FC2A3E}"/>
              </a:ext>
            </a:extLst>
          </p:cNvPr>
          <p:cNvSpPr txBox="1"/>
          <p:nvPr/>
        </p:nvSpPr>
        <p:spPr>
          <a:xfrm>
            <a:off x="-729208" y="685815"/>
            <a:ext cx="10541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PENGANTAR</a:t>
            </a:r>
          </a:p>
          <a:p>
            <a:pPr algn="ctr"/>
            <a:r>
              <a:rPr lang="en-US" sz="8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</a:rPr>
              <a:t>DATA MINING</a:t>
            </a:r>
            <a:endParaRPr lang="en-ID" sz="8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9ED1E-8DD0-4C5A-855E-F2214561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0" y="4809379"/>
            <a:ext cx="531913" cy="531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7A0935-1FC3-4036-928D-D34F4BAFC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4" y="5983633"/>
            <a:ext cx="632065" cy="6320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7A19A2-C56F-4363-B616-5C2FA79F2490}"/>
              </a:ext>
            </a:extLst>
          </p:cNvPr>
          <p:cNvSpPr txBox="1"/>
          <p:nvPr/>
        </p:nvSpPr>
        <p:spPr>
          <a:xfrm>
            <a:off x="1020111" y="6122271"/>
            <a:ext cx="40774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d-ID" sz="2000" dirty="0">
                <a:latin typeface="Adobe Caslon Pro"/>
              </a:rPr>
              <a:t>081804767700</a:t>
            </a:r>
            <a:r>
              <a:rPr lang="en-US" sz="2000" dirty="0">
                <a:latin typeface="Adobe Caslon Pro"/>
              </a:rPr>
              <a:t> (Telegram only)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8B5DAC-261C-4334-B929-DC1868D7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70" y="4971792"/>
            <a:ext cx="435231" cy="4352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F0116A-485A-4243-B4A6-1A977D3C5EF6}"/>
              </a:ext>
            </a:extLst>
          </p:cNvPr>
          <p:cNvSpPr txBox="1"/>
          <p:nvPr/>
        </p:nvSpPr>
        <p:spPr>
          <a:xfrm>
            <a:off x="6041831" y="4974839"/>
            <a:ext cx="3102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www.tyas-tamimy.com</a:t>
            </a:r>
            <a:endParaRPr lang="id-ID" sz="2000" dirty="0">
              <a:latin typeface="Adobe Caslon Pr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8319B1-9F65-47A7-9328-BE17CE2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13" y="5476029"/>
            <a:ext cx="685722" cy="685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B7090E-D0C7-4AF1-BECB-AAD2CDDC5A0F}"/>
              </a:ext>
            </a:extLst>
          </p:cNvPr>
          <p:cNvSpPr txBox="1"/>
          <p:nvPr/>
        </p:nvSpPr>
        <p:spPr>
          <a:xfrm>
            <a:off x="6067176" y="5599099"/>
            <a:ext cx="2654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Adobe Caslon Pro"/>
              </a:rPr>
              <a:t>Fitri Ayuning Tyas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48B0B8-5044-4204-A6A8-7409124832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t="35239" r="63065" b="35348"/>
          <a:stretch/>
        </p:blipFill>
        <p:spPr>
          <a:xfrm>
            <a:off x="402342" y="5476029"/>
            <a:ext cx="435231" cy="481729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2D28350-C381-44A6-BC39-4FBA12EC0250}"/>
              </a:ext>
            </a:extLst>
          </p:cNvPr>
          <p:cNvSpPr txBox="1">
            <a:spLocks/>
          </p:cNvSpPr>
          <p:nvPr/>
        </p:nvSpPr>
        <p:spPr>
          <a:xfrm>
            <a:off x="1043831" y="5477133"/>
            <a:ext cx="4053724" cy="535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Adobe Caslon Pro"/>
              </a:rPr>
              <a:t>fitriayuningtyas</a:t>
            </a:r>
            <a:r>
              <a:rPr lang="id-ID" sz="2000" dirty="0">
                <a:latin typeface="Adobe Caslon Pro"/>
              </a:rPr>
              <a:t>@</a:t>
            </a:r>
            <a:r>
              <a:rPr lang="en-US" sz="2000" dirty="0">
                <a:latin typeface="Adobe Caslon Pro"/>
              </a:rPr>
              <a:t>stmikmpb.ac.id</a:t>
            </a:r>
          </a:p>
        </p:txBody>
      </p:sp>
    </p:spTree>
    <p:extLst>
      <p:ext uri="{BB962C8B-B14F-4D97-AF65-F5344CB8AC3E}">
        <p14:creationId xmlns:p14="http://schemas.microsoft.com/office/powerpoint/2010/main" val="352360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dirty="0"/>
              <a:t>Data - Informasi – </a:t>
            </a:r>
            <a:r>
              <a:rPr lang="id-ID" dirty="0">
                <a:solidFill>
                  <a:srgbClr val="C00000"/>
                </a:solidFill>
              </a:rPr>
              <a:t>Pengetahuan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fi-FI" dirty="0"/>
              <a:t>Pola Kebiasaan Kehadiran Mingguan Pegawai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475819"/>
              </p:ext>
            </p:extLst>
          </p:nvPr>
        </p:nvGraphicFramePr>
        <p:xfrm>
          <a:off x="419100" y="2132745"/>
          <a:ext cx="8305800" cy="362743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Senin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Selasa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Rabu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Kamis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Jumat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 Cepat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Izin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2171700" y="1934307"/>
            <a:ext cx="14478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7200900" y="1934307"/>
            <a:ext cx="1600200" cy="4343400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z="4000" dirty="0"/>
              <a:t>Data - Informasi – Pengetahuan</a:t>
            </a:r>
            <a:r>
              <a:rPr lang="en-US" sz="4000" dirty="0"/>
              <a:t> - </a:t>
            </a:r>
            <a:r>
              <a:rPr lang="en-US" sz="4000" dirty="0" err="1">
                <a:solidFill>
                  <a:srgbClr val="C00000"/>
                </a:solidFill>
              </a:rPr>
              <a:t>Kebijakan</a:t>
            </a:r>
            <a:endParaRPr lang="id-ID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3000" dirty="0"/>
              <a:t>Kebijakan </a:t>
            </a:r>
            <a:r>
              <a:rPr lang="id-ID" sz="3000" dirty="0">
                <a:solidFill>
                  <a:srgbClr val="C00000"/>
                </a:solidFill>
              </a:rPr>
              <a:t>penataan jam kerja karyawan </a:t>
            </a:r>
            <a:r>
              <a:rPr lang="id-ID" sz="3000" dirty="0"/>
              <a:t>khusus untuk hari senin dan </a:t>
            </a:r>
            <a:r>
              <a:rPr lang="id-ID" sz="3000" dirty="0" err="1"/>
              <a:t>jumat</a:t>
            </a:r>
            <a:endParaRPr lang="id-ID" sz="3000" dirty="0"/>
          </a:p>
          <a:p>
            <a:pPr eaLnBrk="1" hangingPunct="1"/>
            <a:endParaRPr lang="en-US" sz="3000" dirty="0"/>
          </a:p>
          <a:p>
            <a:pPr eaLnBrk="1" hangingPunct="1"/>
            <a:r>
              <a:rPr lang="id-ID" sz="3000" dirty="0"/>
              <a:t>Peraturan jam kerja: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Senin dimulai jam 10:00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Jumat diakhiri jam 14:00</a:t>
            </a:r>
          </a:p>
          <a:p>
            <a:pPr lvl="1" eaLnBrk="1" hangingPunct="1"/>
            <a:r>
              <a:rPr lang="id-ID" sz="2600" dirty="0"/>
              <a:t>Sisa jam kerja </a:t>
            </a:r>
            <a:r>
              <a:rPr lang="id-ID" sz="2600" dirty="0">
                <a:solidFill>
                  <a:srgbClr val="C00000"/>
                </a:solidFill>
              </a:rPr>
              <a:t>dikompensasi ke hari lain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224A-4F2A-4416-530E-981102D7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Kompetensi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F8E16-2B54-9042-C6E2-6B262B49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Ambilah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i="1" dirty="0"/>
              <a:t>dataset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pada </a:t>
            </a:r>
            <a:r>
              <a:rPr lang="en-US" i="1" dirty="0"/>
              <a:t>link</a:t>
            </a:r>
            <a:r>
              <a:rPr lang="en-US" dirty="0"/>
              <a:t>  dan </a:t>
            </a:r>
            <a:r>
              <a:rPr lang="en-US" dirty="0" err="1"/>
              <a:t>diskusikan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Anda </a:t>
            </a:r>
            <a:r>
              <a:rPr lang="en-US" dirty="0" err="1"/>
              <a:t>menegenai</a:t>
            </a:r>
            <a:r>
              <a:rPr lang="en-US" dirty="0"/>
              <a:t>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data </a:t>
            </a:r>
            <a:r>
              <a:rPr lang="en-US" dirty="0" err="1"/>
              <a:t>kemiskinan</a:t>
            </a:r>
            <a:r>
              <a:rPr lang="en-US" dirty="0"/>
              <a:t> Prov. </a:t>
            </a:r>
            <a:r>
              <a:rPr lang="en-US" dirty="0" err="1"/>
              <a:t>Jateng</a:t>
            </a:r>
            <a:r>
              <a:rPr lang="en-US" dirty="0"/>
              <a:t>, </a:t>
            </a:r>
            <a:r>
              <a:rPr lang="en-US" dirty="0" err="1"/>
              <a:t>identifikasikan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data, </a:t>
            </a:r>
            <a:r>
              <a:rPr lang="en-US" dirty="0" err="1"/>
              <a:t>informasi</a:t>
            </a:r>
            <a:r>
              <a:rPr lang="en-US" dirty="0"/>
              <a:t>, dan </a:t>
            </a:r>
            <a:r>
              <a:rPr lang="en-US" dirty="0" err="1"/>
              <a:t>pengetahuan</a:t>
            </a:r>
            <a:r>
              <a:rPr lang="en-US" dirty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Kerjakan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waktu</a:t>
            </a:r>
            <a:r>
              <a:rPr lang="en-US" dirty="0">
                <a:solidFill>
                  <a:srgbClr val="FF0000"/>
                </a:solidFill>
              </a:rPr>
              <a:t> 10 </a:t>
            </a:r>
            <a:r>
              <a:rPr lang="en-US" dirty="0" err="1">
                <a:solidFill>
                  <a:srgbClr val="FF0000"/>
                </a:solidFill>
              </a:rPr>
              <a:t>menit</a:t>
            </a:r>
            <a:r>
              <a:rPr lang="en-US" dirty="0">
                <a:solidFill>
                  <a:srgbClr val="FF0000"/>
                </a:solidFill>
              </a:rPr>
              <a:t>, dan </a:t>
            </a:r>
            <a:r>
              <a:rPr lang="en-US" dirty="0" err="1">
                <a:solidFill>
                  <a:srgbClr val="FF0000"/>
                </a:solidFill>
              </a:rPr>
              <a:t>presentasikan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depan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kelas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165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83A8-F55A-4D2F-A67E-E826CAE8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Pola Data yang </a:t>
            </a:r>
            <a:r>
              <a:rPr lang="en-US" dirty="0" err="1"/>
              <a:t>dihasilkan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6D78A-FBB9-404B-9CF9-78DF4D063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04"/>
          <a:stretch/>
        </p:blipFill>
        <p:spPr>
          <a:xfrm>
            <a:off x="314325" y="1809748"/>
            <a:ext cx="8515350" cy="3238503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5057294-A435-4C78-81E9-717DB10ED6B8}"/>
              </a:ext>
            </a:extLst>
          </p:cNvPr>
          <p:cNvSpPr/>
          <p:nvPr/>
        </p:nvSpPr>
        <p:spPr>
          <a:xfrm>
            <a:off x="4572000" y="4586067"/>
            <a:ext cx="450166" cy="1135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8B772E-F8AA-4B6C-A52B-87B6C932C2B8}"/>
              </a:ext>
            </a:extLst>
          </p:cNvPr>
          <p:cNvSpPr txBox="1"/>
          <p:nvPr/>
        </p:nvSpPr>
        <p:spPr>
          <a:xfrm>
            <a:off x="3042138" y="5721864"/>
            <a:ext cx="350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rgbClr val="FF0000"/>
                </a:solidFill>
              </a:rPr>
              <a:t>Pengelompokkan</a:t>
            </a:r>
            <a:r>
              <a:rPr lang="en-US" b="1" dirty="0">
                <a:solidFill>
                  <a:srgbClr val="FF0000"/>
                </a:solidFill>
              </a:rPr>
              <a:t> data </a:t>
            </a:r>
            <a:r>
              <a:rPr lang="en-US" b="1" dirty="0" err="1">
                <a:solidFill>
                  <a:srgbClr val="FF0000"/>
                </a:solidFill>
              </a:rPr>
              <a:t>kemiskinan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rendah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sedang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tinggi</a:t>
            </a:r>
            <a:endParaRPr lang="en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9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ED85-A4C5-40A2-8051-AB15EF98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</a:t>
            </a:r>
            <a:r>
              <a:rPr lang="en-US" dirty="0" err="1"/>
              <a:t>Informasi</a:t>
            </a:r>
            <a:r>
              <a:rPr lang="en-US" dirty="0"/>
              <a:t>, dan </a:t>
            </a:r>
            <a:r>
              <a:rPr lang="en-US" dirty="0" err="1"/>
              <a:t>Pengetahuan</a:t>
            </a:r>
            <a:endParaRPr lang="en-ID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949FC3-4687-4DC0-B06B-CE453D976BCE}"/>
              </a:ext>
            </a:extLst>
          </p:cNvPr>
          <p:cNvSpPr/>
          <p:nvPr/>
        </p:nvSpPr>
        <p:spPr>
          <a:xfrm>
            <a:off x="2284819" y="1583140"/>
            <a:ext cx="1422565" cy="1228227"/>
          </a:xfrm>
          <a:custGeom>
            <a:avLst/>
            <a:gdLst>
              <a:gd name="connsiteX0" fmla="*/ 0 w 1422565"/>
              <a:gd name="connsiteY0" fmla="*/ 1228227 h 1228227"/>
              <a:gd name="connsiteX1" fmla="*/ 711279 w 1422565"/>
              <a:gd name="connsiteY1" fmla="*/ 0 h 1228227"/>
              <a:gd name="connsiteX2" fmla="*/ 711286 w 1422565"/>
              <a:gd name="connsiteY2" fmla="*/ 0 h 1228227"/>
              <a:gd name="connsiteX3" fmla="*/ 1422565 w 1422565"/>
              <a:gd name="connsiteY3" fmla="*/ 1228227 h 1228227"/>
              <a:gd name="connsiteX4" fmla="*/ 0 w 1422565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2565" h="1228227">
                <a:moveTo>
                  <a:pt x="0" y="1228227"/>
                </a:moveTo>
                <a:lnTo>
                  <a:pt x="711279" y="0"/>
                </a:lnTo>
                <a:lnTo>
                  <a:pt x="711286" y="0"/>
                </a:lnTo>
                <a:lnTo>
                  <a:pt x="1422565" y="1228227"/>
                </a:lnTo>
                <a:lnTo>
                  <a:pt x="0" y="1228227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346FEF-912F-4EBA-BEF7-7C22E10C1606}"/>
              </a:ext>
            </a:extLst>
          </p:cNvPr>
          <p:cNvSpPr/>
          <p:nvPr/>
        </p:nvSpPr>
        <p:spPr>
          <a:xfrm>
            <a:off x="1589437" y="2811367"/>
            <a:ext cx="2845131" cy="1228227"/>
          </a:xfrm>
          <a:custGeom>
            <a:avLst/>
            <a:gdLst>
              <a:gd name="connsiteX0" fmla="*/ 0 w 2845131"/>
              <a:gd name="connsiteY0" fmla="*/ 1228227 h 1228227"/>
              <a:gd name="connsiteX1" fmla="*/ 711279 w 2845131"/>
              <a:gd name="connsiteY1" fmla="*/ 0 h 1228227"/>
              <a:gd name="connsiteX2" fmla="*/ 2133852 w 2845131"/>
              <a:gd name="connsiteY2" fmla="*/ 0 h 1228227"/>
              <a:gd name="connsiteX3" fmla="*/ 2845131 w 2845131"/>
              <a:gd name="connsiteY3" fmla="*/ 1228227 h 1228227"/>
              <a:gd name="connsiteX4" fmla="*/ 0 w 2845131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5131" h="1228227">
                <a:moveTo>
                  <a:pt x="0" y="1228227"/>
                </a:moveTo>
                <a:lnTo>
                  <a:pt x="711279" y="0"/>
                </a:lnTo>
                <a:lnTo>
                  <a:pt x="2133852" y="0"/>
                </a:lnTo>
                <a:lnTo>
                  <a:pt x="2845131" y="1228227"/>
                </a:lnTo>
                <a:lnTo>
                  <a:pt x="0" y="122822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58" tIns="35560" rIns="533458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21FDE8D-4CD6-44F3-AA71-A1B0F7013081}"/>
              </a:ext>
            </a:extLst>
          </p:cNvPr>
          <p:cNvSpPr/>
          <p:nvPr/>
        </p:nvSpPr>
        <p:spPr>
          <a:xfrm>
            <a:off x="862254" y="4039594"/>
            <a:ext cx="4267697" cy="1228227"/>
          </a:xfrm>
          <a:custGeom>
            <a:avLst/>
            <a:gdLst>
              <a:gd name="connsiteX0" fmla="*/ 0 w 4267697"/>
              <a:gd name="connsiteY0" fmla="*/ 1228227 h 1228227"/>
              <a:gd name="connsiteX1" fmla="*/ 711279 w 4267697"/>
              <a:gd name="connsiteY1" fmla="*/ 0 h 1228227"/>
              <a:gd name="connsiteX2" fmla="*/ 3556418 w 4267697"/>
              <a:gd name="connsiteY2" fmla="*/ 0 h 1228227"/>
              <a:gd name="connsiteX3" fmla="*/ 4267697 w 4267697"/>
              <a:gd name="connsiteY3" fmla="*/ 1228227 h 1228227"/>
              <a:gd name="connsiteX4" fmla="*/ 0 w 4267697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697" h="1228227">
                <a:moveTo>
                  <a:pt x="0" y="1228227"/>
                </a:moveTo>
                <a:lnTo>
                  <a:pt x="711279" y="0"/>
                </a:lnTo>
                <a:lnTo>
                  <a:pt x="3556418" y="0"/>
                </a:lnTo>
                <a:lnTo>
                  <a:pt x="4267697" y="1228227"/>
                </a:lnTo>
                <a:lnTo>
                  <a:pt x="0" y="1228227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407" tIns="35560" rIns="782407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CC1C47-DD0F-44AC-8475-981256424F62}"/>
              </a:ext>
            </a:extLst>
          </p:cNvPr>
          <p:cNvSpPr/>
          <p:nvPr/>
        </p:nvSpPr>
        <p:spPr>
          <a:xfrm>
            <a:off x="150972" y="5267821"/>
            <a:ext cx="5690263" cy="1228227"/>
          </a:xfrm>
          <a:custGeom>
            <a:avLst/>
            <a:gdLst>
              <a:gd name="connsiteX0" fmla="*/ 0 w 5690263"/>
              <a:gd name="connsiteY0" fmla="*/ 1228227 h 1228227"/>
              <a:gd name="connsiteX1" fmla="*/ 711279 w 5690263"/>
              <a:gd name="connsiteY1" fmla="*/ 0 h 1228227"/>
              <a:gd name="connsiteX2" fmla="*/ 4978984 w 5690263"/>
              <a:gd name="connsiteY2" fmla="*/ 0 h 1228227"/>
              <a:gd name="connsiteX3" fmla="*/ 5690263 w 5690263"/>
              <a:gd name="connsiteY3" fmla="*/ 1228227 h 1228227"/>
              <a:gd name="connsiteX4" fmla="*/ 0 w 5690263"/>
              <a:gd name="connsiteY4" fmla="*/ 1228227 h 122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0263" h="1228227">
                <a:moveTo>
                  <a:pt x="0" y="1228227"/>
                </a:moveTo>
                <a:lnTo>
                  <a:pt x="711279" y="0"/>
                </a:lnTo>
                <a:lnTo>
                  <a:pt x="4978984" y="0"/>
                </a:lnTo>
                <a:lnTo>
                  <a:pt x="5690263" y="1228227"/>
                </a:lnTo>
                <a:lnTo>
                  <a:pt x="0" y="122822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1356" tIns="35560" rIns="1031357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56A61F-C965-4BFF-9284-FF6C5CB1302E}"/>
              </a:ext>
            </a:extLst>
          </p:cNvPr>
          <p:cNvSpPr txBox="1"/>
          <p:nvPr/>
        </p:nvSpPr>
        <p:spPr>
          <a:xfrm>
            <a:off x="1926737" y="1916500"/>
            <a:ext cx="216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dobe Caslon Pro Bold"/>
              </a:rPr>
              <a:t>Kebijakan</a:t>
            </a:r>
            <a:endParaRPr lang="en-US" sz="3200" b="1" dirty="0">
              <a:latin typeface="Adobe Caslon Pro Bold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E63E1DF-1DE4-4129-84A3-068D04938F64}"/>
              </a:ext>
            </a:extLst>
          </p:cNvPr>
          <p:cNvSpPr/>
          <p:nvPr/>
        </p:nvSpPr>
        <p:spPr>
          <a:xfrm>
            <a:off x="6076817" y="1590180"/>
            <a:ext cx="2807872" cy="12264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0B2946-1575-4703-9163-3534DAA307EC}"/>
              </a:ext>
            </a:extLst>
          </p:cNvPr>
          <p:cNvSpPr/>
          <p:nvPr/>
        </p:nvSpPr>
        <p:spPr>
          <a:xfrm>
            <a:off x="6076818" y="2815766"/>
            <a:ext cx="2807872" cy="12264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58" tIns="35560" rIns="533458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B2ADDB-6690-4E4C-981C-069F91FA2261}"/>
              </a:ext>
            </a:extLst>
          </p:cNvPr>
          <p:cNvSpPr/>
          <p:nvPr/>
        </p:nvSpPr>
        <p:spPr>
          <a:xfrm>
            <a:off x="6076817" y="4043114"/>
            <a:ext cx="2807873" cy="12264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407" tIns="35560" rIns="782407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5F6CA4-C28F-4F53-BDCB-CF306328D418}"/>
              </a:ext>
            </a:extLst>
          </p:cNvPr>
          <p:cNvSpPr/>
          <p:nvPr/>
        </p:nvSpPr>
        <p:spPr>
          <a:xfrm>
            <a:off x="6076817" y="5269581"/>
            <a:ext cx="2807873" cy="12264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1356" tIns="35560" rIns="1031357" bIns="3556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ID" sz="2800" b="1" kern="1200" dirty="0">
              <a:latin typeface="Adobe Caslon Pro 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8D7BD-9F61-44EC-B0BE-D4213A84327C}"/>
              </a:ext>
            </a:extLst>
          </p:cNvPr>
          <p:cNvSpPr txBox="1"/>
          <p:nvPr/>
        </p:nvSpPr>
        <p:spPr>
          <a:xfrm>
            <a:off x="6182437" y="5445458"/>
            <a:ext cx="259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dobe Caslon Pro Bold"/>
              </a:rPr>
              <a:t>Data </a:t>
            </a:r>
            <a:r>
              <a:rPr lang="en-US" b="1" dirty="0" err="1">
                <a:latin typeface="Adobe Caslon Pro Bold"/>
              </a:rPr>
              <a:t>Kemiskinan</a:t>
            </a:r>
            <a:r>
              <a:rPr lang="en-US" b="1" dirty="0">
                <a:latin typeface="Adobe Caslon Pro Bold"/>
              </a:rPr>
              <a:t>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B5293-5E61-431C-B551-24F106ED8D96}"/>
              </a:ext>
            </a:extLst>
          </p:cNvPr>
          <p:cNvSpPr txBox="1"/>
          <p:nvPr/>
        </p:nvSpPr>
        <p:spPr>
          <a:xfrm>
            <a:off x="6189785" y="4206240"/>
            <a:ext cx="2585726" cy="94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Adobe Caslon Pro Bold"/>
              </a:rPr>
              <a:t>Informasi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rekap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Kemiskinan</a:t>
            </a:r>
            <a:r>
              <a:rPr lang="en-US" b="1" dirty="0">
                <a:latin typeface="Adobe Caslon Pro Bold"/>
              </a:rPr>
              <a:t>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D53503-6D2F-43D0-BC4E-AEA8B66DACBB}"/>
              </a:ext>
            </a:extLst>
          </p:cNvPr>
          <p:cNvSpPr txBox="1"/>
          <p:nvPr/>
        </p:nvSpPr>
        <p:spPr>
          <a:xfrm>
            <a:off x="6203852" y="2954216"/>
            <a:ext cx="2612601" cy="9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dobe Caslon Pro Bold"/>
              </a:rPr>
              <a:t>Pola </a:t>
            </a:r>
            <a:r>
              <a:rPr lang="en-US" b="1" dirty="0" err="1">
                <a:latin typeface="Adobe Caslon Pro Bold"/>
              </a:rPr>
              <a:t>Pengelompokan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Kemiskinan</a:t>
            </a:r>
            <a:r>
              <a:rPr lang="en-US" b="1" dirty="0">
                <a:latin typeface="Adobe Caslon Pro Bold"/>
              </a:rPr>
              <a:t>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C0E49C-126D-41C0-8CAC-87429248AF41}"/>
              </a:ext>
            </a:extLst>
          </p:cNvPr>
          <p:cNvSpPr txBox="1"/>
          <p:nvPr/>
        </p:nvSpPr>
        <p:spPr>
          <a:xfrm>
            <a:off x="6189785" y="1645921"/>
            <a:ext cx="2626667" cy="1223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Adobe Caslon Pro Bold"/>
              </a:rPr>
              <a:t>Kebijakan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pemberian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bantuan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untuk</a:t>
            </a:r>
            <a:r>
              <a:rPr lang="en-US" b="1" dirty="0">
                <a:latin typeface="Adobe Caslon Pro Bold"/>
              </a:rPr>
              <a:t> </a:t>
            </a:r>
            <a:r>
              <a:rPr lang="en-US" b="1" dirty="0" err="1">
                <a:latin typeface="Adobe Caslon Pro Bold"/>
              </a:rPr>
              <a:t>warga</a:t>
            </a:r>
            <a:r>
              <a:rPr lang="en-US" b="1" dirty="0">
                <a:latin typeface="Adobe Caslon Pro Bold"/>
              </a:rPr>
              <a:t> miskin di Prov. </a:t>
            </a:r>
            <a:r>
              <a:rPr lang="en-US" b="1" dirty="0" err="1">
                <a:latin typeface="Adobe Caslon Pro Bold"/>
              </a:rPr>
              <a:t>Jawa</a:t>
            </a:r>
            <a:r>
              <a:rPr lang="en-US" b="1" dirty="0">
                <a:latin typeface="Adobe Caslon Pro Bold"/>
              </a:rPr>
              <a:t> Tengah</a:t>
            </a:r>
            <a:endParaRPr lang="en-ID" b="1" dirty="0">
              <a:latin typeface="Adobe Caslon Pro Bold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055525-8E4A-4E6C-B08E-904867866CC3}"/>
              </a:ext>
            </a:extLst>
          </p:cNvPr>
          <p:cNvSpPr txBox="1"/>
          <p:nvPr/>
        </p:nvSpPr>
        <p:spPr>
          <a:xfrm>
            <a:off x="1673942" y="3103766"/>
            <a:ext cx="2619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dobe Caslon Pro Bold"/>
              </a:rPr>
              <a:t>Pengetahuan</a:t>
            </a:r>
            <a:endParaRPr lang="en-US" sz="3200" b="1" dirty="0">
              <a:latin typeface="Adobe Caslon Pro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A75252-C05E-4F64-BD97-DB96630D5850}"/>
              </a:ext>
            </a:extLst>
          </p:cNvPr>
          <p:cNvSpPr txBox="1"/>
          <p:nvPr/>
        </p:nvSpPr>
        <p:spPr>
          <a:xfrm>
            <a:off x="1967292" y="4349686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Adobe Caslon Pro Bold"/>
              </a:rPr>
              <a:t>Informasi</a:t>
            </a:r>
            <a:endParaRPr lang="en-US" sz="3200" b="1" dirty="0">
              <a:latin typeface="Adobe Caslon Pro Bold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EB159C-A297-4D25-9079-C0AE0B3F9D54}"/>
              </a:ext>
            </a:extLst>
          </p:cNvPr>
          <p:cNvSpPr txBox="1"/>
          <p:nvPr/>
        </p:nvSpPr>
        <p:spPr>
          <a:xfrm>
            <a:off x="2447390" y="5507014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dobe Caslon Pro Bold"/>
              </a:rPr>
              <a:t>Data</a:t>
            </a:r>
            <a:endParaRPr lang="en-ID" sz="3200" b="1" dirty="0">
              <a:latin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83176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DABF-B98D-46B9-A762-B0E33FCB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Refleksi</a:t>
            </a:r>
            <a:endParaRPr lang="en-ID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1CC7-E5B8-4A09-8C87-E458CF47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Data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diolah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pengetahuan</a:t>
            </a:r>
            <a:r>
              <a:rPr lang="en-ID" dirty="0"/>
              <a:t> agar </a:t>
            </a:r>
            <a:r>
              <a:rPr lang="en-ID" dirty="0" err="1">
                <a:solidFill>
                  <a:srgbClr val="00B0F0"/>
                </a:solidFill>
              </a:rPr>
              <a:t>bermanfaat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>
                <a:solidFill>
                  <a:srgbClr val="00B050"/>
                </a:solidFill>
              </a:rPr>
              <a:t>manusia</a:t>
            </a:r>
            <a:endParaRPr lang="en-ID" dirty="0">
              <a:solidFill>
                <a:srgbClr val="00B050"/>
              </a:solidFill>
            </a:endParaRPr>
          </a:p>
          <a:p>
            <a:pPr marL="457200" lvl="1" indent="-457200"/>
            <a:r>
              <a:rPr lang="en-US" b="1" dirty="0"/>
              <a:t>Data</a:t>
            </a:r>
            <a:r>
              <a:rPr lang="en-US" dirty="0"/>
              <a:t>:</a:t>
            </a:r>
          </a:p>
          <a:p>
            <a:pPr marL="914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Kumpulan </a:t>
            </a:r>
            <a:r>
              <a:rPr lang="id-ID" sz="2400" dirty="0">
                <a:solidFill>
                  <a:srgbClr val="FF0000"/>
                </a:solidFill>
              </a:rPr>
              <a:t>fakta yang terekam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tentang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suatu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kejadian</a:t>
            </a:r>
            <a:r>
              <a:rPr lang="id-ID" sz="2400" dirty="0">
                <a:solidFill>
                  <a:srgbClr val="FF0000"/>
                </a:solidFill>
              </a:rPr>
              <a:t> </a:t>
            </a:r>
            <a:r>
              <a:rPr lang="id-ID" sz="2400" dirty="0"/>
              <a:t>dan </a:t>
            </a:r>
            <a:r>
              <a:rPr lang="id-ID" sz="2400" dirty="0">
                <a:solidFill>
                  <a:srgbClr val="00B050"/>
                </a:solidFill>
              </a:rPr>
              <a:t>tidak membawa arti</a:t>
            </a:r>
            <a:endParaRPr lang="en-US" sz="2400" dirty="0">
              <a:solidFill>
                <a:srgbClr val="00B050"/>
              </a:solidFill>
            </a:endParaRPr>
          </a:p>
          <a:p>
            <a:pPr marL="914400" lvl="2" indent="-457200">
              <a:buFont typeface="Wingdings" panose="05000000000000000000" pitchFamily="2" charset="2"/>
              <a:buChar char="ü"/>
            </a:pP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FF0000"/>
                </a:solidFill>
              </a:rPr>
              <a:t>catatan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>
                <a:solidFill>
                  <a:srgbClr val="FF0000"/>
                </a:solidFill>
              </a:rPr>
              <a:t>terstruktur</a:t>
            </a:r>
            <a:r>
              <a:rPr lang="en-ID" sz="2400" dirty="0">
                <a:solidFill>
                  <a:srgbClr val="FF0000"/>
                </a:solidFill>
              </a:rPr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>
                <a:solidFill>
                  <a:srgbClr val="0070C0"/>
                </a:solidFill>
              </a:rPr>
              <a:t>suatu</a:t>
            </a:r>
            <a:r>
              <a:rPr lang="en-ID" sz="2400" dirty="0">
                <a:solidFill>
                  <a:srgbClr val="0070C0"/>
                </a:solidFill>
              </a:rPr>
              <a:t> </a:t>
            </a:r>
            <a:r>
              <a:rPr lang="en-ID" sz="2400" dirty="0" err="1">
                <a:solidFill>
                  <a:srgbClr val="0070C0"/>
                </a:solidFill>
              </a:rPr>
              <a:t>transaksi</a:t>
            </a:r>
            <a:endParaRPr lang="en-ID" sz="2400" dirty="0">
              <a:solidFill>
                <a:srgbClr val="0070C0"/>
              </a:solidFill>
            </a:endParaRPr>
          </a:p>
          <a:p>
            <a:pPr marL="457200" lvl="1" indent="-457200"/>
            <a:r>
              <a:rPr lang="en-US" b="1" dirty="0" err="1"/>
              <a:t>Informasi</a:t>
            </a:r>
            <a:r>
              <a:rPr lang="en-US" b="1" dirty="0"/>
              <a:t>:</a:t>
            </a:r>
          </a:p>
          <a:p>
            <a:pPr marL="900113" lvl="1" indent="-449263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FF0000"/>
                </a:solidFill>
              </a:rPr>
              <a:t>Rekap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rangkuman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penjelasan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>
                <a:solidFill>
                  <a:srgbClr val="FF0000"/>
                </a:solidFill>
              </a:rPr>
              <a:t>statistik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dari</a:t>
            </a:r>
            <a:r>
              <a:rPr lang="en-US" dirty="0">
                <a:solidFill>
                  <a:srgbClr val="0070C0"/>
                </a:solidFill>
              </a:rPr>
              <a:t> data</a:t>
            </a:r>
            <a:endParaRPr lang="id-ID" dirty="0">
              <a:solidFill>
                <a:srgbClr val="0070C0"/>
              </a:solidFill>
            </a:endParaRPr>
          </a:p>
          <a:p>
            <a:pPr marL="457200" lvl="1" indent="-457200"/>
            <a:r>
              <a:rPr lang="id-ID" b="1" dirty="0"/>
              <a:t>Pengetahuan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900113" lvl="1" indent="-449263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id-ID" dirty="0">
                <a:solidFill>
                  <a:srgbClr val="FF0000"/>
                </a:solidFill>
              </a:rPr>
              <a:t>ola, </a:t>
            </a:r>
            <a:r>
              <a:rPr lang="en-US" dirty="0" err="1">
                <a:solidFill>
                  <a:srgbClr val="FF0000"/>
                </a:solidFill>
              </a:rPr>
              <a:t>rumus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id-ID" dirty="0">
                <a:solidFill>
                  <a:srgbClr val="FF0000"/>
                </a:solidFill>
              </a:rPr>
              <a:t>aturan atau model </a:t>
            </a:r>
            <a:r>
              <a:rPr lang="id-ID" dirty="0"/>
              <a:t>yang </a:t>
            </a:r>
            <a:r>
              <a:rPr lang="id-ID" dirty="0">
                <a:solidFill>
                  <a:srgbClr val="0070C0"/>
                </a:solidFill>
              </a:rPr>
              <a:t>muncul dari data</a:t>
            </a:r>
            <a:endParaRPr lang="en-US" dirty="0">
              <a:solidFill>
                <a:srgbClr val="0070C0"/>
              </a:solidFill>
            </a:endParaRPr>
          </a:p>
          <a:p>
            <a:pPr marL="900113" lvl="1" indent="-449263">
              <a:buFont typeface="Wingdings" panose="05000000000000000000" pitchFamily="2" charset="2"/>
              <a:buChar char="ü"/>
            </a:pP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>
                <a:solidFill>
                  <a:srgbClr val="FF0000"/>
                </a:solidFill>
              </a:rPr>
              <a:t>solusi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pemecahan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, </a:t>
            </a:r>
            <a:r>
              <a:rPr lang="en-ID" dirty="0" err="1">
                <a:solidFill>
                  <a:srgbClr val="0070C0"/>
                </a:solidFill>
              </a:rPr>
              <a:t>petunjuk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suatu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pekerjaan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/>
              <a:t>dan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>
                <a:solidFill>
                  <a:srgbClr val="00B050"/>
                </a:solidFill>
              </a:rPr>
              <a:t>ditingkatkan</a:t>
            </a:r>
            <a:r>
              <a:rPr lang="en-ID" dirty="0">
                <a:solidFill>
                  <a:srgbClr val="00B050"/>
                </a:solidFill>
              </a:rPr>
              <a:t> </a:t>
            </a:r>
            <a:r>
              <a:rPr lang="en-ID" dirty="0" err="1">
                <a:solidFill>
                  <a:srgbClr val="00B050"/>
                </a:solidFill>
              </a:rPr>
              <a:t>nilainya</a:t>
            </a:r>
            <a:r>
              <a:rPr lang="en-ID" dirty="0"/>
              <a:t>, </a:t>
            </a:r>
            <a:r>
              <a:rPr lang="en-ID" dirty="0" err="1">
                <a:solidFill>
                  <a:srgbClr val="FF0000"/>
                </a:solidFill>
              </a:rPr>
              <a:t>dipelajari</a:t>
            </a:r>
            <a:r>
              <a:rPr lang="en-ID" dirty="0"/>
              <a:t> dan juga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>
                <a:solidFill>
                  <a:srgbClr val="0070C0"/>
                </a:solidFill>
              </a:rPr>
              <a:t>diajarkan</a:t>
            </a:r>
            <a:r>
              <a:rPr lang="en-ID" dirty="0">
                <a:solidFill>
                  <a:srgbClr val="0070C0"/>
                </a:solidFill>
              </a:rPr>
              <a:t> </a:t>
            </a:r>
            <a:r>
              <a:rPr lang="en-ID" dirty="0" err="1">
                <a:solidFill>
                  <a:srgbClr val="0070C0"/>
                </a:solidFill>
              </a:rPr>
              <a:t>kepada</a:t>
            </a:r>
            <a:r>
              <a:rPr lang="en-ID" dirty="0">
                <a:solidFill>
                  <a:srgbClr val="0070C0"/>
                </a:solidFill>
              </a:rPr>
              <a:t> yang lain</a:t>
            </a:r>
            <a:r>
              <a:rPr lang="en-ID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98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8EB9-12D9-4D1F-81F1-63CD6739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Pembelajaran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A48A-46BD-43B7-A469-3C0E4D65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Sub CPMK-0511:</a:t>
            </a:r>
          </a:p>
          <a:p>
            <a:pPr marL="450850" indent="-450850"/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memahami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konsep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dasar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i="1" dirty="0">
                <a:solidFill>
                  <a:srgbClr val="00B0F0"/>
                </a:solidFill>
              </a:rPr>
              <a:t>data mining </a:t>
            </a:r>
            <a:r>
              <a:rPr lang="en-US" i="1" dirty="0"/>
              <a:t>(data science) </a:t>
            </a:r>
            <a:r>
              <a:rPr lang="en-US" dirty="0"/>
              <a:t>dan </a:t>
            </a:r>
            <a:r>
              <a:rPr lang="en-US" dirty="0" err="1">
                <a:solidFill>
                  <a:srgbClr val="00B050"/>
                </a:solidFill>
              </a:rPr>
              <a:t>peran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data mining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estimasi</a:t>
            </a:r>
            <a:r>
              <a:rPr lang="en-US" dirty="0"/>
              <a:t>, </a:t>
            </a:r>
            <a:r>
              <a:rPr lang="en-US" dirty="0" err="1"/>
              <a:t>prediksi</a:t>
            </a:r>
            <a:r>
              <a:rPr lang="en-US" dirty="0"/>
              <a:t>, </a:t>
            </a:r>
            <a:r>
              <a:rPr lang="en-US" dirty="0" err="1"/>
              <a:t>klasifikasi</a:t>
            </a:r>
            <a:r>
              <a:rPr lang="en-US" dirty="0"/>
              <a:t>, </a:t>
            </a:r>
            <a:r>
              <a:rPr lang="en-US" dirty="0" err="1"/>
              <a:t>klasterisasi</a:t>
            </a:r>
            <a:r>
              <a:rPr lang="en-US" dirty="0"/>
              <a:t>, dan </a:t>
            </a:r>
            <a:r>
              <a:rPr lang="en-US" dirty="0" err="1"/>
              <a:t>asosiasi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Indikator</a:t>
            </a:r>
            <a:r>
              <a:rPr lang="en-US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mengidentifikasi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perbedaan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data, </a:t>
            </a:r>
            <a:r>
              <a:rPr lang="en-US" dirty="0" err="1">
                <a:solidFill>
                  <a:srgbClr val="00B050"/>
                </a:solidFill>
              </a:rPr>
              <a:t>informasi</a:t>
            </a:r>
            <a:r>
              <a:rPr lang="en-US" dirty="0">
                <a:solidFill>
                  <a:srgbClr val="00B050"/>
                </a:solidFill>
              </a:rPr>
              <a:t>, dan </a:t>
            </a:r>
            <a:r>
              <a:rPr lang="en-US" dirty="0" err="1">
                <a:solidFill>
                  <a:srgbClr val="00B050"/>
                </a:solidFill>
              </a:rPr>
              <a:t>pengetahuan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tepat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Materi</a:t>
            </a:r>
            <a:r>
              <a:rPr lang="en-US" b="1" dirty="0"/>
              <a:t>: Data, </a:t>
            </a:r>
            <a:r>
              <a:rPr lang="en-US" b="1" dirty="0" err="1"/>
              <a:t>Informasi</a:t>
            </a:r>
            <a:r>
              <a:rPr lang="en-US" b="1" dirty="0"/>
              <a:t>, dan </a:t>
            </a:r>
            <a:r>
              <a:rPr lang="en-US" b="1" dirty="0" err="1"/>
              <a:t>Penegetahuan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61FE-D287-4160-8CBE-19339017F60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972344"/>
            <a:ext cx="7886700" cy="4913312"/>
          </a:xfrm>
        </p:spPr>
        <p:txBody>
          <a:bodyPr/>
          <a:lstStyle/>
          <a:p>
            <a:pPr algn="just"/>
            <a:r>
              <a:rPr lang="en-US" dirty="0" err="1">
                <a:latin typeface="Adobe Caslon Pro" panose="0205050205050A020403"/>
              </a:rPr>
              <a:t>Peluang</a:t>
            </a:r>
            <a:r>
              <a:rPr lang="en-US" dirty="0">
                <a:latin typeface="Adobe Caslon Pro" panose="0205050205050A020403"/>
              </a:rPr>
              <a:t> </a:t>
            </a:r>
            <a:r>
              <a:rPr lang="en-US" dirty="0" err="1">
                <a:latin typeface="Adobe Caslon Pro" panose="0205050205050A020403"/>
              </a:rPr>
              <a:t>profesi</a:t>
            </a:r>
            <a:r>
              <a:rPr lang="en-US" dirty="0">
                <a:latin typeface="Adobe Caslon Pro" panose="0205050205050A020403"/>
              </a:rPr>
              <a:t> di </a:t>
            </a:r>
            <a:r>
              <a:rPr lang="en-US" dirty="0" err="1">
                <a:latin typeface="Adobe Caslon Pro" panose="0205050205050A020403"/>
              </a:rPr>
              <a:t>bidang</a:t>
            </a:r>
            <a:r>
              <a:rPr lang="en-US" dirty="0">
                <a:latin typeface="Adobe Caslon Pro" panose="0205050205050A020403"/>
              </a:rPr>
              <a:t> data salah </a:t>
            </a:r>
            <a:r>
              <a:rPr lang="en-US" dirty="0" err="1">
                <a:latin typeface="Adobe Caslon Pro" panose="0205050205050A020403"/>
              </a:rPr>
              <a:t>satunya</a:t>
            </a:r>
            <a:r>
              <a:rPr lang="en-US" dirty="0">
                <a:latin typeface="Adobe Caslon Pro" panose="0205050205050A020403"/>
              </a:rPr>
              <a:t> </a:t>
            </a:r>
            <a:r>
              <a:rPr lang="en-US" dirty="0" err="1">
                <a:latin typeface="Adobe Caslon Pro" panose="0205050205050A020403"/>
              </a:rPr>
              <a:t>adalah</a:t>
            </a:r>
            <a:r>
              <a:rPr lang="en-US" dirty="0">
                <a:latin typeface="Adobe Caslon Pro" panose="0205050205050A020403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dobe Caslon Pro" panose="0205050205050A020403"/>
              </a:rPr>
              <a:t>“Data Science”.</a:t>
            </a:r>
          </a:p>
          <a:p>
            <a:pPr algn="just"/>
            <a:endParaRPr lang="en-ID" dirty="0">
              <a:latin typeface="Adobe Caslon Pro" panose="0205050205050A0204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56ED2-6858-4353-BE6D-A864002B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203" y="2020520"/>
            <a:ext cx="3797593" cy="1225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E96FF-C1B4-4228-9643-D6990E76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813" y="3951811"/>
            <a:ext cx="3210373" cy="1933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91FB3-542D-4D1C-83A0-E4D8FB6236E8}"/>
              </a:ext>
            </a:extLst>
          </p:cNvPr>
          <p:cNvSpPr txBox="1"/>
          <p:nvPr/>
        </p:nvSpPr>
        <p:spPr>
          <a:xfrm>
            <a:off x="5551901" y="6137090"/>
            <a:ext cx="308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dobe Caslon Pro" panose="0205050205050A020403"/>
              </a:rPr>
              <a:t>Sumber</a:t>
            </a:r>
            <a:r>
              <a:rPr lang="en-US" dirty="0">
                <a:latin typeface="Adobe Caslon Pro" panose="0205050205050A020403"/>
              </a:rPr>
              <a:t>: </a:t>
            </a:r>
            <a:r>
              <a:rPr lang="en-US" dirty="0" err="1">
                <a:latin typeface="Adobe Caslon Pro" panose="0205050205050A020403"/>
              </a:rPr>
              <a:t>Wahono</a:t>
            </a:r>
            <a:r>
              <a:rPr lang="en-US" dirty="0">
                <a:latin typeface="Adobe Caslon Pro" panose="0205050205050A020403"/>
              </a:rPr>
              <a:t>, 2020</a:t>
            </a:r>
            <a:endParaRPr lang="en-ID" dirty="0">
              <a:latin typeface="Adobe Caslon Pro" panose="0205050205050A020403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9CCE87E-A153-46DD-9714-1E017C8EE78A}"/>
              </a:ext>
            </a:extLst>
          </p:cNvPr>
          <p:cNvSpPr/>
          <p:nvPr/>
        </p:nvSpPr>
        <p:spPr>
          <a:xfrm rot="5400000">
            <a:off x="4033275" y="3060578"/>
            <a:ext cx="1077447" cy="555617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18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D5EFB-7D28-4B79-A8E7-E73A4CD9002E}"/>
              </a:ext>
            </a:extLst>
          </p:cNvPr>
          <p:cNvSpPr/>
          <p:nvPr/>
        </p:nvSpPr>
        <p:spPr>
          <a:xfrm>
            <a:off x="0" y="320743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dobe Caslon Pro Bold"/>
              </a:rPr>
              <a:t>Data</a:t>
            </a:r>
            <a:r>
              <a:rPr lang="en-US" sz="4400" b="1" dirty="0">
                <a:latin typeface="Adobe Caslon Pro Bold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Adobe Caslon Pro Bold"/>
              </a:rPr>
              <a:t>Informasi</a:t>
            </a:r>
            <a:r>
              <a:rPr lang="en-US" sz="4400" b="1" dirty="0">
                <a:latin typeface="Adobe Caslon Pro Bold"/>
              </a:rPr>
              <a:t>, dan </a:t>
            </a:r>
            <a:r>
              <a:rPr lang="en-US" sz="4400" b="1" dirty="0" err="1">
                <a:solidFill>
                  <a:srgbClr val="00B050"/>
                </a:solidFill>
                <a:latin typeface="Adobe Caslon Pro Bold"/>
              </a:rPr>
              <a:t>Pengetahuan</a:t>
            </a:r>
            <a:endParaRPr lang="en-ID" sz="4400" b="1" dirty="0">
              <a:solidFill>
                <a:srgbClr val="00B050"/>
              </a:solidFill>
              <a:latin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205558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65237-4A5E-4485-96FC-3F50F92A2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9" y="3105445"/>
            <a:ext cx="2981741" cy="3391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A7572-B7C5-43FF-8EF7-C01395FD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36" y="5303879"/>
            <a:ext cx="661965" cy="661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DE38F-B542-4B5B-93F5-12DE86B0EC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21" y="4689733"/>
            <a:ext cx="531913" cy="531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5C546-7CC6-410F-8FF5-CBD30E3A9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39" y="3962895"/>
            <a:ext cx="685722" cy="685722"/>
          </a:xfrm>
          <a:prstGeom prst="rect">
            <a:avLst/>
          </a:prstGeom>
        </p:spPr>
      </p:pic>
      <p:pic>
        <p:nvPicPr>
          <p:cNvPr id="1028" name="Picture 4" descr="Download Scalable Vector Graphics Logo Whatsapp Icon HQ PNG Image |  FreePNGImg">
            <a:extLst>
              <a:ext uri="{FF2B5EF4-FFF2-40B4-BE49-F238E27FC236}">
                <a16:creationId xmlns:a16="http://schemas.microsoft.com/office/drawing/2014/main" id="{61F2448B-BEAB-42BE-8833-A6CCC782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697" y="5951014"/>
            <a:ext cx="531913" cy="5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opee Logo - PNG and Vector - Logo Download">
            <a:extLst>
              <a:ext uri="{FF2B5EF4-FFF2-40B4-BE49-F238E27FC236}">
                <a16:creationId xmlns:a16="http://schemas.microsoft.com/office/drawing/2014/main" id="{86AB242D-6ABA-4257-8C8B-4A6B888B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789" y="3205948"/>
            <a:ext cx="878536" cy="8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rkas:Facebook f logo (2019).svg - Wikipedia bahasa Indonesia,  ensiklopedia bebas">
            <a:extLst>
              <a:ext uri="{FF2B5EF4-FFF2-40B4-BE49-F238E27FC236}">
                <a16:creationId xmlns:a16="http://schemas.microsoft.com/office/drawing/2014/main" id="{6059BB39-C00A-41DE-90A3-7A171FA4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18" y="2879143"/>
            <a:ext cx="531913" cy="5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otify - Free social media icons">
            <a:extLst>
              <a:ext uri="{FF2B5EF4-FFF2-40B4-BE49-F238E27FC236}">
                <a16:creationId xmlns:a16="http://schemas.microsoft.com/office/drawing/2014/main" id="{C74E8857-9877-44A7-846C-F32F296C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81" y="2674034"/>
            <a:ext cx="531914" cy="5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stagram icon - Free download on Iconfinder">
            <a:extLst>
              <a:ext uri="{FF2B5EF4-FFF2-40B4-BE49-F238E27FC236}">
                <a16:creationId xmlns:a16="http://schemas.microsoft.com/office/drawing/2014/main" id="{22372E50-CFEC-4078-B23B-1B761BFE3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387" y="2804418"/>
            <a:ext cx="541361" cy="5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hat happens in an internet minute infographic with stats">
            <a:extLst>
              <a:ext uri="{FF2B5EF4-FFF2-40B4-BE49-F238E27FC236}">
                <a16:creationId xmlns:a16="http://schemas.microsoft.com/office/drawing/2014/main" id="{B0DAD063-93B2-49FB-9472-89B7278C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1" y="1675365"/>
            <a:ext cx="4603195" cy="46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1D11DDF-A8D2-4B83-B9AC-D93DA18E49C9}"/>
              </a:ext>
            </a:extLst>
          </p:cNvPr>
          <p:cNvSpPr txBox="1">
            <a:spLocks/>
          </p:cNvSpPr>
          <p:nvPr/>
        </p:nvSpPr>
        <p:spPr>
          <a:xfrm>
            <a:off x="600501" y="109183"/>
            <a:ext cx="7575311" cy="1348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C00000"/>
                </a:solidFill>
                <a:latin typeface="Adobe Caslon Pro" panose="0205050205050A020403"/>
              </a:rPr>
              <a:t>What Happens </a:t>
            </a:r>
            <a:r>
              <a:rPr lang="en-US" sz="4400" b="1" dirty="0">
                <a:solidFill>
                  <a:srgbClr val="00B050"/>
                </a:solidFill>
                <a:latin typeface="Adobe Caslon Pro" panose="0205050205050A020403"/>
              </a:rPr>
              <a:t>in an Internet Minute </a:t>
            </a:r>
            <a:r>
              <a:rPr lang="en-US" sz="4400" b="1" dirty="0">
                <a:solidFill>
                  <a:srgbClr val="0070C0"/>
                </a:solidFill>
                <a:latin typeface="Adobe Caslon Pro" panose="0205050205050A020403"/>
              </a:rPr>
              <a:t>in 2023?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4982C7-A6E6-49E5-8133-6C8CBB28C66E}"/>
              </a:ext>
            </a:extLst>
          </p:cNvPr>
          <p:cNvSpPr/>
          <p:nvPr/>
        </p:nvSpPr>
        <p:spPr>
          <a:xfrm>
            <a:off x="4849101" y="1437658"/>
            <a:ext cx="4142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dobe Caslon Pro" panose="0205050205050A020403"/>
              </a:rPr>
              <a:t>A lot happens every minute online. People are checking emails, sending text messages, buying something, watching </a:t>
            </a:r>
            <a:r>
              <a:rPr lang="en-US" dirty="0" err="1">
                <a:latin typeface="Adobe Caslon Pro" panose="0205050205050A020403"/>
              </a:rPr>
              <a:t>TikTok</a:t>
            </a:r>
            <a:r>
              <a:rPr lang="en-US" dirty="0">
                <a:latin typeface="Adobe Caslon Pro" panose="0205050205050A020403"/>
              </a:rPr>
              <a:t> videos, and much, much more.</a:t>
            </a:r>
          </a:p>
        </p:txBody>
      </p:sp>
    </p:spTree>
    <p:extLst>
      <p:ext uri="{BB962C8B-B14F-4D97-AF65-F5344CB8AC3E}">
        <p14:creationId xmlns:p14="http://schemas.microsoft.com/office/powerpoint/2010/main" val="8058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4F201-7F55-4592-AA0C-40FCBAC0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80" y="1610436"/>
            <a:ext cx="8749239" cy="489957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D50C09-39CF-4746-95E0-6D3A295D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Utama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Data?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2912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3910A-66DA-EB2E-E302-C7BDC4B3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Produksi</a:t>
            </a:r>
            <a:r>
              <a:rPr lang="en-US" dirty="0"/>
              <a:t> dan </a:t>
            </a:r>
            <a:r>
              <a:rPr lang="en-US" dirty="0" err="1"/>
              <a:t>Pertumbuhan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5591-7E73-A418-BDD9-39CD05787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Perubahan</a:t>
            </a:r>
            <a:r>
              <a:rPr lang="en-US" dirty="0"/>
              <a:t> dan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internet </a:t>
            </a:r>
            <a:r>
              <a:rPr lang="en-US" dirty="0" err="1"/>
              <a:t>khususnya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>
                <a:solidFill>
                  <a:srgbClr val="FF0000"/>
                </a:solidFill>
              </a:rPr>
              <a:t>produksi</a:t>
            </a:r>
            <a:r>
              <a:rPr lang="en-US" dirty="0"/>
              <a:t> dan </a:t>
            </a:r>
            <a:r>
              <a:rPr lang="en-US" dirty="0" err="1">
                <a:solidFill>
                  <a:srgbClr val="FF0000"/>
                </a:solidFill>
              </a:rPr>
              <a:t>pertumbuhan</a:t>
            </a:r>
            <a:r>
              <a:rPr lang="en-US" dirty="0">
                <a:solidFill>
                  <a:srgbClr val="FF0000"/>
                </a:solidFill>
              </a:rPr>
              <a:t> data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jumlah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banyak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ukuran</a:t>
            </a:r>
            <a:r>
              <a:rPr lang="en-US" dirty="0">
                <a:solidFill>
                  <a:srgbClr val="00B050"/>
                </a:solidFill>
              </a:rPr>
              <a:t> yang </a:t>
            </a:r>
            <a:r>
              <a:rPr lang="en-US" dirty="0" err="1">
                <a:solidFill>
                  <a:srgbClr val="00B050"/>
                </a:solidFill>
              </a:rPr>
              <a:t>besar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Manusia</a:t>
            </a:r>
            <a:r>
              <a:rPr lang="en-US" dirty="0"/>
              <a:t> juga </a:t>
            </a:r>
            <a:r>
              <a:rPr lang="en-US" dirty="0" err="1"/>
              <a:t>memproduksi</a:t>
            </a:r>
            <a:r>
              <a:rPr lang="en-US" dirty="0"/>
              <a:t> data pada </a:t>
            </a:r>
            <a:r>
              <a:rPr lang="en-US" dirty="0" err="1"/>
              <a:t>bidang-bidang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tekuni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Entertain/ Media </a:t>
            </a:r>
            <a:r>
              <a:rPr lang="en-US" dirty="0" err="1"/>
              <a:t>Sosial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Pendidikan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Kesehatan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Ekonomi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Cuaca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….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5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dirty="0">
                <a:solidFill>
                  <a:srgbClr val="C00000"/>
                </a:solidFill>
              </a:rPr>
              <a:t>Data</a:t>
            </a:r>
            <a:r>
              <a:rPr lang="id-ID" dirty="0"/>
              <a:t> - Informasi – Pengetahuan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d-ID" dirty="0"/>
              <a:t>Data Kehadiran Pegawai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22375"/>
              </p:ext>
            </p:extLst>
          </p:nvPr>
        </p:nvGraphicFramePr>
        <p:xfrm>
          <a:off x="844124" y="2148840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8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d-ID" dirty="0"/>
              <a:t>Data - </a:t>
            </a:r>
            <a:r>
              <a:rPr lang="id-ID" dirty="0">
                <a:solidFill>
                  <a:srgbClr val="C00000"/>
                </a:solidFill>
              </a:rPr>
              <a:t>Informasi</a:t>
            </a:r>
            <a:r>
              <a:rPr lang="id-ID" dirty="0"/>
              <a:t> – Pengetahuan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id-ID"/>
              <a:t>Informasi Akumulasi Bulanan Kehadiran Pegawai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2057400" cy="228600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effectLst/>
                <a:latin typeface="+mn-lt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39136"/>
              </p:ext>
            </p:extLst>
          </p:nvPr>
        </p:nvGraphicFramePr>
        <p:xfrm>
          <a:off x="628650" y="2381534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Masuk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  <a:endParaRPr kumimoji="0" lang="en-US" altLang="ja-JP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8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564</Words>
  <Application>Microsoft Office PowerPoint</Application>
  <PresentationFormat>On-screen Show (4:3)</PresentationFormat>
  <Paragraphs>158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Caslon Pro</vt:lpstr>
      <vt:lpstr>Adobe Caslon Pro Bold</vt:lpstr>
      <vt:lpstr>Arial</vt:lpstr>
      <vt:lpstr>Calibri</vt:lpstr>
      <vt:lpstr>Calibri Light</vt:lpstr>
      <vt:lpstr>Wingdings</vt:lpstr>
      <vt:lpstr>Office Theme</vt:lpstr>
      <vt:lpstr>PowerPoint Presentation</vt:lpstr>
      <vt:lpstr>Tujuan dan Pembelajaran</vt:lpstr>
      <vt:lpstr>PowerPoint Presentation</vt:lpstr>
      <vt:lpstr>PowerPoint Presentation</vt:lpstr>
      <vt:lpstr>PowerPoint Presentation</vt:lpstr>
      <vt:lpstr>Apa Faktor Utama Penyebab Produksi Data?</vt:lpstr>
      <vt:lpstr>Produksi dan Pertumbuhan Data</vt:lpstr>
      <vt:lpstr>Data - Informasi – Pengetahuan</vt:lpstr>
      <vt:lpstr>Data - Informasi – Pengetahuan</vt:lpstr>
      <vt:lpstr>Data - Informasi – Pengetahuan</vt:lpstr>
      <vt:lpstr>Data - Informasi – Pengetahuan - Kebijakan</vt:lpstr>
      <vt:lpstr>Uji Kompetensi 1</vt:lpstr>
      <vt:lpstr>Pola Data yang dihasilkan</vt:lpstr>
      <vt:lpstr>Data, Informasi, dan Pengetahuan</vt:lpstr>
      <vt:lpstr>Refleksi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Tyas-Tamimy</dc:creator>
  <cp:lastModifiedBy>Fitri Ayuning Tyas</cp:lastModifiedBy>
  <cp:revision>183</cp:revision>
  <dcterms:created xsi:type="dcterms:W3CDTF">2021-03-15T02:49:56Z</dcterms:created>
  <dcterms:modified xsi:type="dcterms:W3CDTF">2023-10-19T13:07:51Z</dcterms:modified>
</cp:coreProperties>
</file>